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2"/>
  </p:notesMasterIdLst>
  <p:handoutMasterIdLst>
    <p:handoutMasterId r:id="rId23"/>
  </p:handoutMasterIdLst>
  <p:sldIdLst>
    <p:sldId id="256" r:id="rId2"/>
    <p:sldId id="275" r:id="rId3"/>
    <p:sldId id="280" r:id="rId4"/>
    <p:sldId id="276" r:id="rId5"/>
    <p:sldId id="281" r:id="rId6"/>
    <p:sldId id="259" r:id="rId7"/>
    <p:sldId id="277" r:id="rId8"/>
    <p:sldId id="283" r:id="rId9"/>
    <p:sldId id="278" r:id="rId10"/>
    <p:sldId id="282" r:id="rId11"/>
    <p:sldId id="260" r:id="rId12"/>
    <p:sldId id="266" r:id="rId13"/>
    <p:sldId id="267" r:id="rId14"/>
    <p:sldId id="258" r:id="rId15"/>
    <p:sldId id="279" r:id="rId16"/>
    <p:sldId id="268" r:id="rId17"/>
    <p:sldId id="269" r:id="rId18"/>
    <p:sldId id="270" r:id="rId19"/>
    <p:sldId id="272" r:id="rId20"/>
    <p:sldId id="264"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4882" autoAdjust="0"/>
  </p:normalViewPr>
  <p:slideViewPr>
    <p:cSldViewPr snapToGrid="0">
      <p:cViewPr varScale="1">
        <p:scale>
          <a:sx n="56" d="100"/>
          <a:sy n="56" d="100"/>
        </p:scale>
        <p:origin x="84" y="252"/>
      </p:cViewPr>
      <p:guideLst/>
    </p:cSldViewPr>
  </p:slideViewPr>
  <p:notesTextViewPr>
    <p:cViewPr>
      <p:scale>
        <a:sx n="1" d="1"/>
        <a:sy n="1" d="1"/>
      </p:scale>
      <p:origin x="0" y="0"/>
    </p:cViewPr>
  </p:notesTextViewPr>
  <p:notesViewPr>
    <p:cSldViewPr snapToGrid="0">
      <p:cViewPr varScale="1">
        <p:scale>
          <a:sx n="55" d="100"/>
          <a:sy n="55" d="100"/>
        </p:scale>
        <p:origin x="288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99CD4970-605A-4F5E-9498-192F91689C5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382769B5-19A0-4080-A1C6-5165B32870F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E1C3101-008D-4D31-999E-94FF0EFC9105}" type="datetimeFigureOut">
              <a:rPr kumimoji="1" lang="ja-JP" altLang="en-US" smtClean="0"/>
              <a:t>2023/12/26</a:t>
            </a:fld>
            <a:endParaRPr kumimoji="1" lang="ja-JP" altLang="en-US"/>
          </a:p>
        </p:txBody>
      </p:sp>
      <p:sp>
        <p:nvSpPr>
          <p:cNvPr id="4" name="フッター プレースホルダー 3">
            <a:extLst>
              <a:ext uri="{FF2B5EF4-FFF2-40B4-BE49-F238E27FC236}">
                <a16:creationId xmlns:a16="http://schemas.microsoft.com/office/drawing/2014/main" id="{69A4570F-7C02-4B2A-88E3-FB06E2B8EBD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14470AB4-F2BC-47F0-AAEB-30A3A6CC6DB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E4593E0-CACE-4816-AEFF-62BCBC827154}" type="slidenum">
              <a:rPr kumimoji="1" lang="ja-JP" altLang="en-US" smtClean="0"/>
              <a:t>‹#›</a:t>
            </a:fld>
            <a:endParaRPr kumimoji="1" lang="ja-JP" altLang="en-US"/>
          </a:p>
        </p:txBody>
      </p:sp>
    </p:spTree>
    <p:extLst>
      <p:ext uri="{BB962C8B-B14F-4D97-AF65-F5344CB8AC3E}">
        <p14:creationId xmlns:p14="http://schemas.microsoft.com/office/powerpoint/2010/main" val="23289289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BE1814-479D-4BB4-ACDA-581ABA31BF77}" type="datetimeFigureOut">
              <a:rPr kumimoji="1" lang="ja-JP" altLang="en-US" smtClean="0"/>
              <a:t>2023/12/26</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BCE341-35F4-4F10-ABB1-DE365B858C5C}" type="slidenum">
              <a:rPr kumimoji="1" lang="ja-JP" altLang="en-US" smtClean="0"/>
              <a:t>‹#›</a:t>
            </a:fld>
            <a:endParaRPr kumimoji="1" lang="ja-JP" altLang="en-US"/>
          </a:p>
        </p:txBody>
      </p:sp>
    </p:spTree>
    <p:extLst>
      <p:ext uri="{BB962C8B-B14F-4D97-AF65-F5344CB8AC3E}">
        <p14:creationId xmlns:p14="http://schemas.microsoft.com/office/powerpoint/2010/main" val="150028591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BSL3</a:t>
            </a:r>
            <a:r>
              <a:rPr kumimoji="1" lang="ja-JP" altLang="en-US" dirty="0"/>
              <a:t>実験室における室圧制御と風量制御</a:t>
            </a:r>
          </a:p>
        </p:txBody>
      </p:sp>
      <p:sp>
        <p:nvSpPr>
          <p:cNvPr id="4" name="スライド番号プレースホルダー 3"/>
          <p:cNvSpPr>
            <a:spLocks noGrp="1"/>
          </p:cNvSpPr>
          <p:nvPr>
            <p:ph type="sldNum" sz="quarter" idx="5"/>
          </p:nvPr>
        </p:nvSpPr>
        <p:spPr/>
        <p:txBody>
          <a:bodyPr/>
          <a:lstStyle/>
          <a:p>
            <a:fld id="{ACBCE341-35F4-4F10-ABB1-DE365B858C5C}" type="slidenum">
              <a:rPr kumimoji="1" lang="ja-JP" altLang="en-US" smtClean="0"/>
              <a:t>1</a:t>
            </a:fld>
            <a:endParaRPr kumimoji="1" lang="ja-JP" altLang="en-US"/>
          </a:p>
        </p:txBody>
      </p:sp>
    </p:spTree>
    <p:extLst>
      <p:ext uri="{BB962C8B-B14F-4D97-AF65-F5344CB8AC3E}">
        <p14:creationId xmlns:p14="http://schemas.microsoft.com/office/powerpoint/2010/main" val="2910702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圧力センサー</a:t>
            </a:r>
          </a:p>
          <a:p>
            <a:r>
              <a:rPr kumimoji="1" lang="ja-JP" altLang="en-US" dirty="0"/>
              <a:t>・ 圧力センサーは、風量制御と圧力制御の両方で使用される。・ 圧力制御の場合、センサーの信号は、直接に使用できる。</a:t>
            </a:r>
            <a:endParaRPr kumimoji="1" lang="en-US" altLang="ja-JP" dirty="0"/>
          </a:p>
          <a:p>
            <a:r>
              <a:rPr kumimoji="1" lang="ja-JP" altLang="en-US" dirty="0"/>
              <a:t>・ しかし、風量制御の場合、センサーの信号は、直接に使用できない。なぜなら、風速は、右に示されるように、圧力のルート </a:t>
            </a:r>
            <a:r>
              <a:rPr kumimoji="1" lang="en-US" altLang="ja-JP" dirty="0"/>
              <a:t>{</a:t>
            </a:r>
            <a:r>
              <a:rPr kumimoji="1" lang="ja-JP" altLang="en-US" dirty="0"/>
              <a:t>平方根</a:t>
            </a:r>
            <a:r>
              <a:rPr kumimoji="1" lang="en-US" altLang="ja-JP" dirty="0"/>
              <a:t>} </a:t>
            </a:r>
            <a:r>
              <a:rPr kumimoji="1" lang="ja-JP" altLang="en-US" dirty="0"/>
              <a:t>に比例するから。そのため、圧力センサーの信号は、変換されなければならない。</a:t>
            </a:r>
          </a:p>
        </p:txBody>
      </p:sp>
      <p:sp>
        <p:nvSpPr>
          <p:cNvPr id="4" name="スライド番号プレースホルダー 3"/>
          <p:cNvSpPr>
            <a:spLocks noGrp="1"/>
          </p:cNvSpPr>
          <p:nvPr>
            <p:ph type="sldNum" sz="quarter" idx="5"/>
          </p:nvPr>
        </p:nvSpPr>
        <p:spPr/>
        <p:txBody>
          <a:bodyPr/>
          <a:lstStyle/>
          <a:p>
            <a:fld id="{ACBCE341-35F4-4F10-ABB1-DE365B858C5C}" type="slidenum">
              <a:rPr kumimoji="1" lang="ja-JP" altLang="en-US" smtClean="0"/>
              <a:t>10</a:t>
            </a:fld>
            <a:endParaRPr kumimoji="1" lang="ja-JP" altLang="en-US"/>
          </a:p>
        </p:txBody>
      </p:sp>
    </p:spTree>
    <p:extLst>
      <p:ext uri="{BB962C8B-B14F-4D97-AF65-F5344CB8AC3E}">
        <p14:creationId xmlns:p14="http://schemas.microsoft.com/office/powerpoint/2010/main" val="23596436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CAV</a:t>
            </a:r>
            <a:r>
              <a:rPr kumimoji="1" lang="ja-JP" altLang="en-US" dirty="0"/>
              <a:t>と</a:t>
            </a:r>
            <a:r>
              <a:rPr kumimoji="1" lang="en-US" altLang="ja-JP" dirty="0"/>
              <a:t>CAP</a:t>
            </a:r>
            <a:r>
              <a:rPr kumimoji="1" lang="ja-JP" altLang="en-US" dirty="0"/>
              <a:t>の組合せ</a:t>
            </a:r>
          </a:p>
          <a:p>
            <a:r>
              <a:rPr kumimoji="1" lang="ja-JP" altLang="en-US" dirty="0"/>
              <a:t>・ 組合せは、下に示されるように、</a:t>
            </a:r>
            <a:r>
              <a:rPr kumimoji="1" lang="en-US" altLang="ja-JP" dirty="0"/>
              <a:t>2×2</a:t>
            </a:r>
            <a:r>
              <a:rPr kumimoji="1" lang="ja-JP" altLang="en-US" dirty="0"/>
              <a:t>である。</a:t>
            </a:r>
            <a:endParaRPr kumimoji="1" lang="en-US" altLang="ja-JP" dirty="0"/>
          </a:p>
          <a:p>
            <a:r>
              <a:rPr kumimoji="1" lang="ja-JP" altLang="en-US" dirty="0"/>
              <a:t>・ あなたは、</a:t>
            </a:r>
            <a:r>
              <a:rPr kumimoji="1" lang="en-US" altLang="ja-JP" dirty="0"/>
              <a:t>BSL3</a:t>
            </a:r>
            <a:r>
              <a:rPr kumimoji="1" lang="ja-JP" altLang="en-US" dirty="0"/>
              <a:t>実験室のために、どの組合せは、よりよいと思うか？ </a:t>
            </a:r>
          </a:p>
        </p:txBody>
      </p:sp>
      <p:sp>
        <p:nvSpPr>
          <p:cNvPr id="4" name="スライド番号プレースホルダー 3"/>
          <p:cNvSpPr>
            <a:spLocks noGrp="1"/>
          </p:cNvSpPr>
          <p:nvPr>
            <p:ph type="sldNum" sz="quarter" idx="5"/>
          </p:nvPr>
        </p:nvSpPr>
        <p:spPr/>
        <p:txBody>
          <a:bodyPr/>
          <a:lstStyle/>
          <a:p>
            <a:fld id="{ACBCE341-35F4-4F10-ABB1-DE365B858C5C}" type="slidenum">
              <a:rPr kumimoji="1" lang="ja-JP" altLang="en-US" smtClean="0"/>
              <a:t>11</a:t>
            </a:fld>
            <a:endParaRPr kumimoji="1" lang="ja-JP" altLang="en-US"/>
          </a:p>
        </p:txBody>
      </p:sp>
    </p:spTree>
    <p:extLst>
      <p:ext uri="{BB962C8B-B14F-4D97-AF65-F5344CB8AC3E}">
        <p14:creationId xmlns:p14="http://schemas.microsoft.com/office/powerpoint/2010/main" val="1343298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CAV</a:t>
            </a:r>
            <a:r>
              <a:rPr kumimoji="1" lang="ja-JP" altLang="en-US" dirty="0"/>
              <a:t>と</a:t>
            </a:r>
            <a:r>
              <a:rPr kumimoji="1" lang="en-US" altLang="ja-JP" dirty="0"/>
              <a:t>CAP</a:t>
            </a:r>
            <a:r>
              <a:rPr kumimoji="1" lang="ja-JP" altLang="en-US" dirty="0"/>
              <a:t>の組合せ</a:t>
            </a:r>
          </a:p>
          <a:p>
            <a:r>
              <a:rPr kumimoji="1" lang="ja-JP" altLang="en-US" dirty="0"/>
              <a:t>・ 給気は、</a:t>
            </a:r>
            <a:r>
              <a:rPr kumimoji="1" lang="en-US" altLang="ja-JP" dirty="0"/>
              <a:t>CAV</a:t>
            </a:r>
            <a:r>
              <a:rPr kumimoji="1" lang="ja-JP" altLang="en-US" dirty="0"/>
              <a:t>により制御され、排気は、</a:t>
            </a:r>
            <a:r>
              <a:rPr kumimoji="1" lang="en-US" altLang="ja-JP" dirty="0"/>
              <a:t>CAP</a:t>
            </a:r>
            <a:r>
              <a:rPr kumimoji="1" lang="ja-JP" altLang="en-US" dirty="0"/>
              <a:t>により制御される。</a:t>
            </a:r>
            <a:endParaRPr kumimoji="1" lang="en-US" altLang="ja-JP" dirty="0"/>
          </a:p>
          <a:p>
            <a:r>
              <a:rPr kumimoji="1" lang="ja-JP" altLang="en-US" dirty="0"/>
              <a:t>・ しかしながら、屋外排気型の</a:t>
            </a:r>
            <a:r>
              <a:rPr kumimoji="1" lang="en-US" altLang="ja-JP" dirty="0"/>
              <a:t>BSC (</a:t>
            </a:r>
            <a:r>
              <a:rPr kumimoji="1" lang="ja-JP" altLang="en-US" dirty="0"/>
              <a:t>安全キャビネット</a:t>
            </a:r>
            <a:r>
              <a:rPr kumimoji="1" lang="en-US" altLang="ja-JP" dirty="0"/>
              <a:t>) </a:t>
            </a:r>
            <a:r>
              <a:rPr kumimoji="1" lang="ja-JP" altLang="en-US" dirty="0"/>
              <a:t>が使用される場合、また、</a:t>
            </a:r>
            <a:r>
              <a:rPr kumimoji="1" lang="en-US" altLang="ja-JP" dirty="0"/>
              <a:t>BSC</a:t>
            </a:r>
            <a:r>
              <a:rPr kumimoji="1" lang="ja-JP" altLang="en-US" dirty="0"/>
              <a:t>の排気風量を制御するために、</a:t>
            </a:r>
            <a:r>
              <a:rPr kumimoji="1" lang="en-US" altLang="ja-JP" dirty="0"/>
              <a:t>CAV</a:t>
            </a:r>
            <a:r>
              <a:rPr kumimoji="1" lang="ja-JP" altLang="en-US" dirty="0"/>
              <a:t>は使用される場合、</a:t>
            </a:r>
            <a:r>
              <a:rPr kumimoji="1" lang="en-US" altLang="ja-JP" dirty="0"/>
              <a:t>CAV</a:t>
            </a:r>
            <a:r>
              <a:rPr kumimoji="1" lang="ja-JP" altLang="en-US" dirty="0"/>
              <a:t>と</a:t>
            </a:r>
            <a:r>
              <a:rPr kumimoji="1" lang="en-US" altLang="ja-JP" dirty="0"/>
              <a:t>CAP</a:t>
            </a:r>
            <a:r>
              <a:rPr kumimoji="1" lang="ja-JP" altLang="en-US" dirty="0"/>
              <a:t>の両方は、排気に使用され、そのため、整合性は失われる。 </a:t>
            </a:r>
          </a:p>
        </p:txBody>
      </p:sp>
      <p:sp>
        <p:nvSpPr>
          <p:cNvPr id="4" name="スライド番号プレースホルダー 3"/>
          <p:cNvSpPr>
            <a:spLocks noGrp="1"/>
          </p:cNvSpPr>
          <p:nvPr>
            <p:ph type="sldNum" sz="quarter" idx="5"/>
          </p:nvPr>
        </p:nvSpPr>
        <p:spPr/>
        <p:txBody>
          <a:bodyPr/>
          <a:lstStyle/>
          <a:p>
            <a:fld id="{ACBCE341-35F4-4F10-ABB1-DE365B858C5C}" type="slidenum">
              <a:rPr kumimoji="1" lang="ja-JP" altLang="en-US" smtClean="0"/>
              <a:t>12</a:t>
            </a:fld>
            <a:endParaRPr kumimoji="1" lang="ja-JP" altLang="en-US"/>
          </a:p>
        </p:txBody>
      </p:sp>
    </p:spTree>
    <p:extLst>
      <p:ext uri="{BB962C8B-B14F-4D97-AF65-F5344CB8AC3E}">
        <p14:creationId xmlns:p14="http://schemas.microsoft.com/office/powerpoint/2010/main" val="24421734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CAP</a:t>
            </a:r>
            <a:r>
              <a:rPr kumimoji="1" lang="ja-JP" altLang="en-US" dirty="0"/>
              <a:t>と</a:t>
            </a:r>
            <a:r>
              <a:rPr kumimoji="1" lang="en-US" altLang="ja-JP" dirty="0"/>
              <a:t>CAV</a:t>
            </a:r>
            <a:r>
              <a:rPr kumimoji="1" lang="ja-JP" altLang="en-US" dirty="0"/>
              <a:t>の組合せ</a:t>
            </a:r>
          </a:p>
          <a:p>
            <a:r>
              <a:rPr kumimoji="1" lang="ja-JP" altLang="en-US" dirty="0"/>
              <a:t>・ 給気は、</a:t>
            </a:r>
            <a:r>
              <a:rPr kumimoji="1" lang="en-US" altLang="ja-JP" dirty="0"/>
              <a:t>CAP</a:t>
            </a:r>
            <a:r>
              <a:rPr kumimoji="1" lang="ja-JP" altLang="en-US" dirty="0"/>
              <a:t>により制御され、排気は、</a:t>
            </a:r>
            <a:r>
              <a:rPr kumimoji="1" lang="en-US" altLang="ja-JP" dirty="0"/>
              <a:t>CAV</a:t>
            </a:r>
            <a:r>
              <a:rPr kumimoji="1" lang="ja-JP" altLang="en-US" dirty="0"/>
              <a:t>により制御される。</a:t>
            </a:r>
            <a:endParaRPr kumimoji="1" lang="en-US" altLang="ja-JP" dirty="0"/>
          </a:p>
          <a:p>
            <a:r>
              <a:rPr kumimoji="1" lang="ja-JP" altLang="en-US" dirty="0"/>
              <a:t>・ たとえ、屋外排気型の</a:t>
            </a:r>
            <a:r>
              <a:rPr kumimoji="1" lang="en-US" altLang="ja-JP" dirty="0"/>
              <a:t>BSC (</a:t>
            </a:r>
            <a:r>
              <a:rPr kumimoji="1" lang="ja-JP" altLang="en-US" dirty="0"/>
              <a:t>安全キャビネット</a:t>
            </a:r>
            <a:r>
              <a:rPr kumimoji="1" lang="en-US" altLang="ja-JP" dirty="0"/>
              <a:t>) </a:t>
            </a:r>
            <a:r>
              <a:rPr kumimoji="1" lang="ja-JP" altLang="en-US" dirty="0"/>
              <a:t>が使用される場合、また、</a:t>
            </a:r>
            <a:r>
              <a:rPr kumimoji="1" lang="en-US" altLang="ja-JP" dirty="0"/>
              <a:t>BSC</a:t>
            </a:r>
            <a:r>
              <a:rPr kumimoji="1" lang="ja-JP" altLang="en-US" dirty="0"/>
              <a:t>の排気風量を制御するために、</a:t>
            </a:r>
            <a:r>
              <a:rPr kumimoji="1" lang="en-US" altLang="ja-JP" dirty="0"/>
              <a:t>CAV</a:t>
            </a:r>
            <a:r>
              <a:rPr kumimoji="1" lang="ja-JP" altLang="en-US" dirty="0"/>
              <a:t>は使用される場合でも、それは適用できる。</a:t>
            </a:r>
            <a:endParaRPr kumimoji="1" lang="en-US" altLang="ja-JP" dirty="0"/>
          </a:p>
          <a:p>
            <a:r>
              <a:rPr kumimoji="1" lang="ja-JP" altLang="en-US" dirty="0"/>
              <a:t>・ そのため、私は、この組合せを好きである。</a:t>
            </a:r>
            <a:endParaRPr kumimoji="1" lang="en-US" altLang="ja-JP" dirty="0"/>
          </a:p>
        </p:txBody>
      </p:sp>
      <p:sp>
        <p:nvSpPr>
          <p:cNvPr id="4" name="スライド番号プレースホルダー 3"/>
          <p:cNvSpPr>
            <a:spLocks noGrp="1"/>
          </p:cNvSpPr>
          <p:nvPr>
            <p:ph type="sldNum" sz="quarter" idx="5"/>
          </p:nvPr>
        </p:nvSpPr>
        <p:spPr/>
        <p:txBody>
          <a:bodyPr/>
          <a:lstStyle/>
          <a:p>
            <a:fld id="{ACBCE341-35F4-4F10-ABB1-DE365B858C5C}" type="slidenum">
              <a:rPr kumimoji="1" lang="ja-JP" altLang="en-US" smtClean="0"/>
              <a:t>13</a:t>
            </a:fld>
            <a:endParaRPr kumimoji="1" lang="ja-JP" altLang="en-US"/>
          </a:p>
        </p:txBody>
      </p:sp>
    </p:spTree>
    <p:extLst>
      <p:ext uri="{BB962C8B-B14F-4D97-AF65-F5344CB8AC3E}">
        <p14:creationId xmlns:p14="http://schemas.microsoft.com/office/powerpoint/2010/main" val="10690383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CAV</a:t>
            </a:r>
            <a:r>
              <a:rPr kumimoji="1" lang="ja-JP" altLang="en-US" dirty="0"/>
              <a:t>と</a:t>
            </a:r>
            <a:r>
              <a:rPr kumimoji="1" lang="en-US" altLang="ja-JP" dirty="0"/>
              <a:t>CAV</a:t>
            </a:r>
            <a:r>
              <a:rPr kumimoji="1" lang="ja-JP" altLang="en-US" dirty="0"/>
              <a:t>の組合せ、何？</a:t>
            </a:r>
          </a:p>
          <a:p>
            <a:r>
              <a:rPr kumimoji="1" lang="ja-JP" altLang="en-US" dirty="0"/>
              <a:t>・ 複数の技術者は、室圧と風量の両方を、</a:t>
            </a:r>
            <a:r>
              <a:rPr kumimoji="1" lang="en-US" altLang="ja-JP" dirty="0"/>
              <a:t>CAV</a:t>
            </a:r>
            <a:r>
              <a:rPr kumimoji="1" lang="ja-JP" altLang="en-US" dirty="0"/>
              <a:t>により制御することが好きである。</a:t>
            </a:r>
            <a:endParaRPr kumimoji="1" lang="en-US" altLang="ja-JP" dirty="0"/>
          </a:p>
          <a:p>
            <a:r>
              <a:rPr kumimoji="1" lang="ja-JP" altLang="en-US" dirty="0"/>
              <a:t>・ 彼らは、給気風量をより少なく、排気風量をより多く設定する。この概念は分かりやすいが、給気風量と排気風量は物理的に同じでなければならず、そのため、隣の部屋からの漏れ空気量を仮定しなければ、実現しない。・ もし、隣の部屋からの漏れ空気量を仮定すれば、室圧は、マイナスにできる。しかしながら、それは、室圧制御方法として不完全である。なぜなら、室圧と給気</a:t>
            </a:r>
            <a:r>
              <a:rPr kumimoji="1" lang="en-US" altLang="ja-JP" dirty="0"/>
              <a:t>/</a:t>
            </a:r>
            <a:r>
              <a:rPr kumimoji="1" lang="ja-JP" altLang="en-US" dirty="0"/>
              <a:t>排気風量の間の関係が不明確だから。</a:t>
            </a:r>
          </a:p>
        </p:txBody>
      </p:sp>
      <p:sp>
        <p:nvSpPr>
          <p:cNvPr id="4" name="スライド番号プレースホルダー 3"/>
          <p:cNvSpPr>
            <a:spLocks noGrp="1"/>
          </p:cNvSpPr>
          <p:nvPr>
            <p:ph type="sldNum" sz="quarter" idx="5"/>
          </p:nvPr>
        </p:nvSpPr>
        <p:spPr/>
        <p:txBody>
          <a:bodyPr/>
          <a:lstStyle/>
          <a:p>
            <a:fld id="{ACBCE341-35F4-4F10-ABB1-DE365B858C5C}" type="slidenum">
              <a:rPr kumimoji="1" lang="ja-JP" altLang="en-US" smtClean="0"/>
              <a:t>14</a:t>
            </a:fld>
            <a:endParaRPr kumimoji="1" lang="ja-JP" altLang="en-US"/>
          </a:p>
        </p:txBody>
      </p:sp>
    </p:spTree>
    <p:extLst>
      <p:ext uri="{BB962C8B-B14F-4D97-AF65-F5344CB8AC3E}">
        <p14:creationId xmlns:p14="http://schemas.microsoft.com/office/powerpoint/2010/main" val="41830177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漏れ空気</a:t>
            </a:r>
          </a:p>
          <a:p>
            <a:r>
              <a:rPr kumimoji="1" lang="ja-JP" altLang="en-US" dirty="0"/>
              <a:t>・ 主に、漏れ空気は、ドアを通過する。・ ドアからの漏れ空気量は、下に示されるように計算される。</a:t>
            </a:r>
            <a:endParaRPr kumimoji="1" lang="en-US" altLang="ja-JP" dirty="0"/>
          </a:p>
          <a:p>
            <a:r>
              <a:rPr kumimoji="1" lang="ja-JP" altLang="en-US" dirty="0"/>
              <a:t>・ もし、</a:t>
            </a:r>
            <a:r>
              <a:rPr kumimoji="1" lang="en-US" altLang="ja-JP" dirty="0"/>
              <a:t>CAV-CAV</a:t>
            </a:r>
            <a:r>
              <a:rPr kumimoji="1" lang="ja-JP" altLang="en-US" dirty="0"/>
              <a:t>システムは適用されれば、漏れ空気の計算は必要である。しかし、私は、計算は実際におこなわれるか否かを知らない。</a:t>
            </a:r>
          </a:p>
        </p:txBody>
      </p:sp>
      <p:sp>
        <p:nvSpPr>
          <p:cNvPr id="4" name="スライド番号プレースホルダー 3"/>
          <p:cNvSpPr>
            <a:spLocks noGrp="1"/>
          </p:cNvSpPr>
          <p:nvPr>
            <p:ph type="sldNum" sz="quarter" idx="5"/>
          </p:nvPr>
        </p:nvSpPr>
        <p:spPr/>
        <p:txBody>
          <a:bodyPr/>
          <a:lstStyle/>
          <a:p>
            <a:fld id="{ACBCE341-35F4-4F10-ABB1-DE365B858C5C}" type="slidenum">
              <a:rPr kumimoji="1" lang="ja-JP" altLang="en-US" smtClean="0"/>
              <a:t>15</a:t>
            </a:fld>
            <a:endParaRPr kumimoji="1" lang="ja-JP" altLang="en-US"/>
          </a:p>
        </p:txBody>
      </p:sp>
    </p:spTree>
    <p:extLst>
      <p:ext uri="{BB962C8B-B14F-4D97-AF65-F5344CB8AC3E}">
        <p14:creationId xmlns:p14="http://schemas.microsoft.com/office/powerpoint/2010/main" val="23310936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CAP</a:t>
            </a:r>
            <a:r>
              <a:rPr kumimoji="1" lang="ja-JP" altLang="en-US" dirty="0"/>
              <a:t>と</a:t>
            </a:r>
            <a:r>
              <a:rPr kumimoji="1" lang="en-US" altLang="ja-JP" dirty="0"/>
              <a:t>CAV</a:t>
            </a:r>
            <a:r>
              <a:rPr kumimoji="1" lang="ja-JP" altLang="en-US" dirty="0"/>
              <a:t>の間の協業</a:t>
            </a:r>
          </a:p>
          <a:p>
            <a:r>
              <a:rPr kumimoji="1" lang="ja-JP" altLang="en-US" dirty="0"/>
              <a:t>・ </a:t>
            </a:r>
            <a:r>
              <a:rPr kumimoji="1" lang="en-US" altLang="ja-JP" dirty="0"/>
              <a:t>CAP</a:t>
            </a:r>
            <a:r>
              <a:rPr kumimoji="1" lang="ja-JP" altLang="en-US" dirty="0"/>
              <a:t>と</a:t>
            </a:r>
            <a:r>
              <a:rPr kumimoji="1" lang="en-US" altLang="ja-JP" dirty="0"/>
              <a:t>CAV</a:t>
            </a:r>
            <a:r>
              <a:rPr kumimoji="1" lang="ja-JP" altLang="en-US" dirty="0"/>
              <a:t>の両方は、お互いに影響を及ぼす。</a:t>
            </a:r>
            <a:endParaRPr kumimoji="1" lang="en-US" altLang="ja-JP" dirty="0"/>
          </a:p>
          <a:p>
            <a:r>
              <a:rPr kumimoji="1" lang="ja-JP" altLang="en-US" dirty="0"/>
              <a:t>・ もし、両方の動作速度は近いならば、両方の動作は不安定になるかもしれない。</a:t>
            </a:r>
          </a:p>
        </p:txBody>
      </p:sp>
      <p:sp>
        <p:nvSpPr>
          <p:cNvPr id="4" name="スライド番号プレースホルダー 3"/>
          <p:cNvSpPr>
            <a:spLocks noGrp="1"/>
          </p:cNvSpPr>
          <p:nvPr>
            <p:ph type="sldNum" sz="quarter" idx="5"/>
          </p:nvPr>
        </p:nvSpPr>
        <p:spPr/>
        <p:txBody>
          <a:bodyPr/>
          <a:lstStyle/>
          <a:p>
            <a:fld id="{ACBCE341-35F4-4F10-ABB1-DE365B858C5C}" type="slidenum">
              <a:rPr kumimoji="1" lang="ja-JP" altLang="en-US" smtClean="0"/>
              <a:t>16</a:t>
            </a:fld>
            <a:endParaRPr kumimoji="1" lang="ja-JP" altLang="en-US"/>
          </a:p>
        </p:txBody>
      </p:sp>
    </p:spTree>
    <p:extLst>
      <p:ext uri="{BB962C8B-B14F-4D97-AF65-F5344CB8AC3E}">
        <p14:creationId xmlns:p14="http://schemas.microsoft.com/office/powerpoint/2010/main" val="24914407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CAP</a:t>
            </a:r>
            <a:r>
              <a:rPr kumimoji="1" lang="ja-JP" altLang="en-US" dirty="0"/>
              <a:t>と</a:t>
            </a:r>
            <a:r>
              <a:rPr kumimoji="1" lang="en-US" altLang="ja-JP" dirty="0"/>
              <a:t>CAP</a:t>
            </a:r>
            <a:r>
              <a:rPr kumimoji="1" lang="ja-JP" altLang="en-US" dirty="0"/>
              <a:t>の動作速度</a:t>
            </a:r>
          </a:p>
          <a:p>
            <a:r>
              <a:rPr kumimoji="1" lang="ja-JP" altLang="en-US" dirty="0"/>
              <a:t>・ 多くの理由は、室圧を変化させるが、主な理由は、ドアを開け閉めすることであり、そのため、</a:t>
            </a:r>
            <a:r>
              <a:rPr kumimoji="1" lang="en-US" altLang="ja-JP" dirty="0"/>
              <a:t>CAP</a:t>
            </a:r>
            <a:r>
              <a:rPr kumimoji="1" lang="ja-JP" altLang="en-US" dirty="0"/>
              <a:t>の主な役割は、それを吸収することである。</a:t>
            </a:r>
            <a:r>
              <a:rPr kumimoji="1" lang="en-US" altLang="ja-JP" dirty="0"/>
              <a:t>CAP</a:t>
            </a:r>
            <a:r>
              <a:rPr kumimoji="1" lang="ja-JP" altLang="en-US" dirty="0"/>
              <a:t>の動作速度は、早く設定される。なぜなら、ドアは短時間に開け閉めされるから。</a:t>
            </a:r>
            <a:endParaRPr kumimoji="1" lang="en-US" altLang="ja-JP" dirty="0"/>
          </a:p>
          <a:p>
            <a:r>
              <a:rPr kumimoji="1" lang="ja-JP" altLang="en-US" dirty="0"/>
              <a:t>・ また、多くの理由は、風量を変化させるが、主な理由は、フィルターの詰まりであり、そのため、</a:t>
            </a:r>
            <a:r>
              <a:rPr kumimoji="1" lang="en-US" altLang="ja-JP" dirty="0"/>
              <a:t>CAV</a:t>
            </a:r>
            <a:r>
              <a:rPr kumimoji="1" lang="ja-JP" altLang="en-US" dirty="0"/>
              <a:t>の主な役割は、それを吸収することである。</a:t>
            </a:r>
            <a:r>
              <a:rPr kumimoji="1" lang="en-US" altLang="ja-JP" dirty="0"/>
              <a:t>CAV</a:t>
            </a:r>
            <a:r>
              <a:rPr kumimoji="1" lang="ja-JP" altLang="en-US" dirty="0"/>
              <a:t>の動作速度は、遅く設定される。なぜなら、フィルターの詰まりは、長い期間を通して生じるから。・ その結果、もし、</a:t>
            </a:r>
            <a:r>
              <a:rPr kumimoji="1" lang="en-US" altLang="ja-JP" dirty="0"/>
              <a:t>CAP</a:t>
            </a:r>
            <a:r>
              <a:rPr kumimoji="1" lang="ja-JP" altLang="en-US" dirty="0"/>
              <a:t>の動作速度を早く、また、</a:t>
            </a:r>
            <a:r>
              <a:rPr kumimoji="1" lang="en-US" altLang="ja-JP" dirty="0"/>
              <a:t>CAV</a:t>
            </a:r>
            <a:r>
              <a:rPr kumimoji="1" lang="ja-JP" altLang="en-US" dirty="0"/>
              <a:t>の動作速度を遅く設定すれば、両方の動作は安定する。</a:t>
            </a:r>
            <a:endParaRPr kumimoji="1" lang="en-US" altLang="ja-JP" dirty="0"/>
          </a:p>
        </p:txBody>
      </p:sp>
      <p:sp>
        <p:nvSpPr>
          <p:cNvPr id="4" name="スライド番号プレースホルダー 3"/>
          <p:cNvSpPr>
            <a:spLocks noGrp="1"/>
          </p:cNvSpPr>
          <p:nvPr>
            <p:ph type="sldNum" sz="quarter" idx="5"/>
          </p:nvPr>
        </p:nvSpPr>
        <p:spPr/>
        <p:txBody>
          <a:bodyPr/>
          <a:lstStyle/>
          <a:p>
            <a:fld id="{ACBCE341-35F4-4F10-ABB1-DE365B858C5C}" type="slidenum">
              <a:rPr kumimoji="1" lang="ja-JP" altLang="en-US" smtClean="0"/>
              <a:t>17</a:t>
            </a:fld>
            <a:endParaRPr kumimoji="1" lang="ja-JP" altLang="en-US"/>
          </a:p>
        </p:txBody>
      </p:sp>
    </p:spTree>
    <p:extLst>
      <p:ext uri="{BB962C8B-B14F-4D97-AF65-F5344CB8AC3E}">
        <p14:creationId xmlns:p14="http://schemas.microsoft.com/office/powerpoint/2010/main" val="15185367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ドアを開け閉めする時</a:t>
            </a:r>
          </a:p>
          <a:p>
            <a:r>
              <a:rPr kumimoji="1" lang="ja-JP" altLang="en-US" dirty="0"/>
              <a:t>・ ドアは開けられる時、一瞬で、部屋の差圧は、ほぼ</a:t>
            </a:r>
            <a:r>
              <a:rPr kumimoji="1" lang="en-US" altLang="ja-JP" dirty="0"/>
              <a:t>0</a:t>
            </a:r>
            <a:r>
              <a:rPr kumimoji="1" lang="ja-JP" altLang="en-US" dirty="0"/>
              <a:t>になり、そして、</a:t>
            </a:r>
            <a:r>
              <a:rPr kumimoji="1" lang="en-US" altLang="ja-JP" dirty="0"/>
              <a:t>CAP</a:t>
            </a:r>
            <a:r>
              <a:rPr kumimoji="1" lang="ja-JP" altLang="en-US" dirty="0"/>
              <a:t>は室圧を調整するために動作する。</a:t>
            </a:r>
            <a:endParaRPr kumimoji="1" lang="en-US" altLang="ja-JP" dirty="0"/>
          </a:p>
          <a:p>
            <a:r>
              <a:rPr kumimoji="1" lang="ja-JP" altLang="en-US" dirty="0"/>
              <a:t>・ 次に、ドアは閉められる時、制御システムは、反対に動作し、数分後に、室圧は初期の状態に戻る。・ 一般に、</a:t>
            </a:r>
            <a:r>
              <a:rPr kumimoji="1" lang="en-US" altLang="ja-JP" dirty="0"/>
              <a:t>CAP</a:t>
            </a:r>
            <a:r>
              <a:rPr kumimoji="1" lang="ja-JP" altLang="en-US" dirty="0"/>
              <a:t>のために、より早い制御速度がよりよい、と言われる。</a:t>
            </a:r>
            <a:endParaRPr kumimoji="1" lang="en-US" altLang="ja-JP" dirty="0"/>
          </a:p>
          <a:p>
            <a:r>
              <a:rPr kumimoji="1" lang="ja-JP" altLang="en-US" dirty="0"/>
              <a:t>・ </a:t>
            </a:r>
            <a:r>
              <a:rPr kumimoji="1" lang="en-US" altLang="ja-JP" dirty="0"/>
              <a:t>PID (</a:t>
            </a:r>
            <a:r>
              <a:rPr kumimoji="1" lang="ja-JP" altLang="en-US" dirty="0"/>
              <a:t>比例、積分、微分</a:t>
            </a:r>
            <a:r>
              <a:rPr kumimoji="1" lang="en-US" altLang="ja-JP" dirty="0"/>
              <a:t>) </a:t>
            </a:r>
            <a:r>
              <a:rPr kumimoji="1" lang="ja-JP" altLang="en-US" dirty="0"/>
              <a:t>制御動作の場合、スピードアップのために、</a:t>
            </a:r>
            <a:r>
              <a:rPr kumimoji="1" lang="en-US" altLang="ja-JP" dirty="0"/>
              <a:t>P</a:t>
            </a:r>
            <a:r>
              <a:rPr kumimoji="1" lang="ja-JP" altLang="en-US" dirty="0"/>
              <a:t>のパラメータを小さく、</a:t>
            </a:r>
            <a:r>
              <a:rPr kumimoji="1" lang="en-US" altLang="ja-JP" dirty="0"/>
              <a:t>D</a:t>
            </a:r>
            <a:r>
              <a:rPr kumimoji="1" lang="ja-JP" altLang="en-US" dirty="0"/>
              <a:t>のパラメータを大きくすべきである。しかし、それは安定性を悪くする。</a:t>
            </a:r>
          </a:p>
          <a:p>
            <a:r>
              <a:rPr kumimoji="1" lang="ja-JP" altLang="en-US" dirty="0"/>
              <a:t>・ あなたは、それを改善するよいアイディアを持っているか？ヒントは、ドアは、開けられた後に、すぐに閉められることである。</a:t>
            </a:r>
          </a:p>
        </p:txBody>
      </p:sp>
      <p:sp>
        <p:nvSpPr>
          <p:cNvPr id="4" name="スライド番号プレースホルダー 3"/>
          <p:cNvSpPr>
            <a:spLocks noGrp="1"/>
          </p:cNvSpPr>
          <p:nvPr>
            <p:ph type="sldNum" sz="quarter" idx="5"/>
          </p:nvPr>
        </p:nvSpPr>
        <p:spPr/>
        <p:txBody>
          <a:bodyPr/>
          <a:lstStyle/>
          <a:p>
            <a:fld id="{ACBCE341-35F4-4F10-ABB1-DE365B858C5C}" type="slidenum">
              <a:rPr kumimoji="1" lang="ja-JP" altLang="en-US" smtClean="0"/>
              <a:t>18</a:t>
            </a:fld>
            <a:endParaRPr kumimoji="1" lang="ja-JP" altLang="en-US"/>
          </a:p>
        </p:txBody>
      </p:sp>
    </p:spTree>
    <p:extLst>
      <p:ext uri="{BB962C8B-B14F-4D97-AF65-F5344CB8AC3E}">
        <p14:creationId xmlns:p14="http://schemas.microsoft.com/office/powerpoint/2010/main" val="32519211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私の試み</a:t>
            </a:r>
          </a:p>
          <a:p>
            <a:r>
              <a:rPr kumimoji="1" lang="ja-JP" altLang="en-US" dirty="0"/>
              <a:t>・ ドアは開けられた時、</a:t>
            </a:r>
            <a:r>
              <a:rPr kumimoji="1" lang="en-US" altLang="ja-JP" dirty="0"/>
              <a:t>CAP</a:t>
            </a:r>
            <a:r>
              <a:rPr kumimoji="1" lang="ja-JP" altLang="en-US" dirty="0"/>
              <a:t>は動作するが、室圧は、すぐに調整できない。また、ドアは閉じられた時、</a:t>
            </a:r>
            <a:r>
              <a:rPr kumimoji="1" lang="en-US" altLang="ja-JP" dirty="0"/>
              <a:t>CAP</a:t>
            </a:r>
            <a:r>
              <a:rPr kumimoji="1" lang="ja-JP" altLang="en-US" dirty="0"/>
              <a:t>は動作するが、室圧は、すぐに安定しない。</a:t>
            </a:r>
            <a:endParaRPr kumimoji="1" lang="en-US" altLang="ja-JP" dirty="0"/>
          </a:p>
          <a:p>
            <a:r>
              <a:rPr kumimoji="1" lang="ja-JP" altLang="en-US" dirty="0"/>
              <a:t>・ 多くの技術者は、この問題を改善するために努力するが、彼らはできない。・ </a:t>
            </a:r>
            <a:r>
              <a:rPr kumimoji="1" lang="en-US" altLang="ja-JP" dirty="0"/>
              <a:t>CAP</a:t>
            </a:r>
            <a:r>
              <a:rPr kumimoji="1" lang="ja-JP" altLang="en-US" dirty="0"/>
              <a:t>は、最初に初期の位置から動作し、最後に初期の位置へ動作する。また、その動作は、ほぼ効果がない。</a:t>
            </a:r>
            <a:endParaRPr kumimoji="1" lang="en-US" altLang="ja-JP" dirty="0"/>
          </a:p>
          <a:p>
            <a:r>
              <a:rPr kumimoji="1" lang="ja-JP" altLang="en-US" dirty="0"/>
              <a:t>・ さらに、ドアは、開けられた後に、一般に、すぐに閉められる。そのため、それは短い時間である。たとえ、室圧は通常に維持されないとしても。</a:t>
            </a:r>
          </a:p>
          <a:p>
            <a:r>
              <a:rPr kumimoji="1" lang="ja-JP" altLang="en-US" dirty="0"/>
              <a:t>・ そのため、私は、制御システムは動作する必要がないと考え、また、私は、ドアは開けられている間に、制御システムを停止することを試みた。結果として、圧力制御は、改善された！</a:t>
            </a:r>
          </a:p>
        </p:txBody>
      </p:sp>
      <p:sp>
        <p:nvSpPr>
          <p:cNvPr id="4" name="スライド番号プレースホルダー 3"/>
          <p:cNvSpPr>
            <a:spLocks noGrp="1"/>
          </p:cNvSpPr>
          <p:nvPr>
            <p:ph type="sldNum" sz="quarter" idx="5"/>
          </p:nvPr>
        </p:nvSpPr>
        <p:spPr/>
        <p:txBody>
          <a:bodyPr/>
          <a:lstStyle/>
          <a:p>
            <a:fld id="{ACBCE341-35F4-4F10-ABB1-DE365B858C5C}" type="slidenum">
              <a:rPr kumimoji="1" lang="ja-JP" altLang="en-US" smtClean="0"/>
              <a:t>19</a:t>
            </a:fld>
            <a:endParaRPr kumimoji="1" lang="ja-JP" altLang="en-US"/>
          </a:p>
        </p:txBody>
      </p:sp>
    </p:spTree>
    <p:extLst>
      <p:ext uri="{BB962C8B-B14F-4D97-AF65-F5344CB8AC3E}">
        <p14:creationId xmlns:p14="http://schemas.microsoft.com/office/powerpoint/2010/main" val="3922414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室圧制御と風量制御</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 </a:t>
            </a:r>
            <a:r>
              <a:rPr kumimoji="1" lang="en-US" altLang="ja-JP" dirty="0"/>
              <a:t>BSL3</a:t>
            </a:r>
            <a:r>
              <a:rPr kumimoji="1" lang="ja-JP" altLang="en-US" dirty="0"/>
              <a:t>実験室は、室圧制御と風量制御の両方を必要とする。</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 室圧制御は、風量制御に影響を及ぼし、また、風量制御は、室圧制御に影響を及ぼす。・ そのため、室圧と風量は、分離して制御されることはできない。</a:t>
            </a:r>
            <a:endParaRPr kumimoji="1" lang="en-US" altLang="ja-JP" dirty="0"/>
          </a:p>
          <a:p>
            <a:r>
              <a:rPr kumimoji="1" lang="ja-JP" altLang="en-US" dirty="0"/>
              <a:t>・ もし、室圧と風量の両方を制御すれば、</a:t>
            </a:r>
            <a:r>
              <a:rPr kumimoji="1" lang="en-US" altLang="ja-JP" dirty="0"/>
              <a:t>2</a:t>
            </a:r>
            <a:r>
              <a:rPr kumimoji="1" lang="ja-JP" altLang="en-US" dirty="0"/>
              <a:t>つの制御器具は、必要とされる。しかし、器具は、お互いに影響を及ぼす。</a:t>
            </a:r>
            <a:endParaRPr kumimoji="1" lang="en-US" altLang="ja-JP" dirty="0"/>
          </a:p>
        </p:txBody>
      </p:sp>
      <p:sp>
        <p:nvSpPr>
          <p:cNvPr id="4" name="スライド番号プレースホルダー 3"/>
          <p:cNvSpPr>
            <a:spLocks noGrp="1"/>
          </p:cNvSpPr>
          <p:nvPr>
            <p:ph type="sldNum" sz="quarter" idx="5"/>
          </p:nvPr>
        </p:nvSpPr>
        <p:spPr/>
        <p:txBody>
          <a:bodyPr/>
          <a:lstStyle/>
          <a:p>
            <a:fld id="{ACBCE341-35F4-4F10-ABB1-DE365B858C5C}" type="slidenum">
              <a:rPr kumimoji="1" lang="ja-JP" altLang="en-US" smtClean="0"/>
              <a:t>2</a:t>
            </a:fld>
            <a:endParaRPr kumimoji="1" lang="ja-JP" altLang="en-US"/>
          </a:p>
        </p:txBody>
      </p:sp>
    </p:spTree>
    <p:extLst>
      <p:ext uri="{BB962C8B-B14F-4D97-AF65-F5344CB8AC3E}">
        <p14:creationId xmlns:p14="http://schemas.microsoft.com/office/powerpoint/2010/main" val="108314114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終り</a:t>
            </a:r>
          </a:p>
          <a:p>
            <a:r>
              <a:rPr kumimoji="1" lang="ja-JP" altLang="en-US" dirty="0"/>
              <a:t>・ トレーニングコースにご協力いただきまして、ありがとうございます。</a:t>
            </a:r>
          </a:p>
          <a:p>
            <a:r>
              <a:rPr kumimoji="1" lang="ja-JP" altLang="en-US" dirty="0"/>
              <a:t>・ </a:t>
            </a:r>
            <a:r>
              <a:rPr kumimoji="1" lang="en-US" altLang="ja-JP" dirty="0"/>
              <a:t>Email: mikiikka277@hb.tp1.jp</a:t>
            </a:r>
          </a:p>
          <a:p>
            <a:r>
              <a:rPr kumimoji="1" lang="ja-JP" altLang="en-US" dirty="0"/>
              <a:t>・ </a:t>
            </a:r>
            <a:r>
              <a:rPr kumimoji="1" lang="en-US" altLang="ja-JP" dirty="0"/>
              <a:t>Facebook: Miki Hideki</a:t>
            </a:r>
          </a:p>
          <a:p>
            <a:r>
              <a:rPr kumimoji="1" lang="ja-JP" altLang="en-US" dirty="0"/>
              <a:t>・ 文書サーバー</a:t>
            </a:r>
            <a:r>
              <a:rPr kumimoji="1" lang="en-US" altLang="ja-JP" dirty="0"/>
              <a:t>: http://gaga.jellybean.jp/indexbsl.html</a:t>
            </a:r>
          </a:p>
        </p:txBody>
      </p:sp>
      <p:sp>
        <p:nvSpPr>
          <p:cNvPr id="4" name="スライド番号プレースホルダー 3"/>
          <p:cNvSpPr>
            <a:spLocks noGrp="1"/>
          </p:cNvSpPr>
          <p:nvPr>
            <p:ph type="sldNum" sz="quarter" idx="5"/>
          </p:nvPr>
        </p:nvSpPr>
        <p:spPr/>
        <p:txBody>
          <a:bodyPr/>
          <a:lstStyle/>
          <a:p>
            <a:fld id="{ACBCE341-35F4-4F10-ABB1-DE365B858C5C}" type="slidenum">
              <a:rPr kumimoji="1" lang="ja-JP" altLang="en-US" smtClean="0"/>
              <a:t>20</a:t>
            </a:fld>
            <a:endParaRPr kumimoji="1" lang="ja-JP" altLang="en-US"/>
          </a:p>
        </p:txBody>
      </p:sp>
    </p:spTree>
    <p:extLst>
      <p:ext uri="{BB962C8B-B14F-4D97-AF65-F5344CB8AC3E}">
        <p14:creationId xmlns:p14="http://schemas.microsoft.com/office/powerpoint/2010/main" val="14249400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あなたはダンパーを知っているか？</a:t>
            </a:r>
          </a:p>
          <a:p>
            <a:r>
              <a:rPr kumimoji="1" lang="ja-JP" altLang="en-US" dirty="0"/>
              <a:t>・ ダンパーは、室圧と風量を制御する器具である。・ ダンパーは、ダクト </a:t>
            </a:r>
            <a:r>
              <a:rPr kumimoji="1" lang="en-US" altLang="ja-JP" dirty="0"/>
              <a:t>(</a:t>
            </a:r>
            <a:r>
              <a:rPr kumimoji="1" lang="ja-JP" altLang="en-US" dirty="0"/>
              <a:t>ケーシング</a:t>
            </a:r>
            <a:r>
              <a:rPr kumimoji="1" lang="en-US" altLang="ja-JP" dirty="0"/>
              <a:t>)</a:t>
            </a:r>
            <a:r>
              <a:rPr kumimoji="1" lang="ja-JP" altLang="en-US" dirty="0"/>
              <a:t>、軸、羽根 </a:t>
            </a:r>
            <a:r>
              <a:rPr kumimoji="1" lang="en-US" altLang="ja-JP" dirty="0"/>
              <a:t>(</a:t>
            </a:r>
            <a:r>
              <a:rPr kumimoji="1" lang="ja-JP" altLang="en-US" dirty="0"/>
              <a:t>翼</a:t>
            </a:r>
            <a:r>
              <a:rPr kumimoji="1" lang="en-US" altLang="ja-JP" dirty="0"/>
              <a:t>) </a:t>
            </a:r>
            <a:r>
              <a:rPr kumimoji="1" lang="ja-JP" altLang="en-US" dirty="0"/>
              <a:t>を持つ。 </a:t>
            </a:r>
            <a:endParaRPr kumimoji="1" lang="en-US" altLang="ja-JP" dirty="0"/>
          </a:p>
          <a:p>
            <a:r>
              <a:rPr kumimoji="1" lang="ja-JP" altLang="en-US" dirty="0"/>
              <a:t>・ ダクトは</a:t>
            </a:r>
            <a:r>
              <a:rPr kumimoji="1" lang="en-US" altLang="ja-JP" dirty="0"/>
              <a:t>2</a:t>
            </a:r>
            <a:r>
              <a:rPr kumimoji="1" lang="ja-JP" altLang="en-US" dirty="0"/>
              <a:t>つの形式を持つ。</a:t>
            </a:r>
            <a:r>
              <a:rPr kumimoji="1" lang="en-US" altLang="ja-JP" dirty="0"/>
              <a:t>1</a:t>
            </a:r>
            <a:r>
              <a:rPr kumimoji="1" lang="ja-JP" altLang="en-US" dirty="0"/>
              <a:t>つは、円形型で、またもう</a:t>
            </a:r>
            <a:r>
              <a:rPr kumimoji="1" lang="en-US" altLang="ja-JP" dirty="0"/>
              <a:t>1</a:t>
            </a:r>
            <a:r>
              <a:rPr kumimoji="1" lang="ja-JP" altLang="en-US" dirty="0"/>
              <a:t>つは、矩形型である。円形型の場合、</a:t>
            </a:r>
            <a:r>
              <a:rPr kumimoji="1" lang="en-US" altLang="ja-JP" dirty="0"/>
              <a:t>1</a:t>
            </a:r>
            <a:r>
              <a:rPr kumimoji="1" lang="ja-JP" altLang="en-US" dirty="0"/>
              <a:t>つの円形の羽根は設置されている。また、矩形型の場合、複数の矩形の羽根は設置されている。</a:t>
            </a:r>
            <a:endParaRPr kumimoji="1" lang="en-US" altLang="ja-JP" dirty="0"/>
          </a:p>
          <a:p>
            <a:r>
              <a:rPr kumimoji="1" lang="ja-JP" altLang="en-US" dirty="0"/>
              <a:t>・ 羽根は、軸に固定されて、また、手動や機械により、軸を経由して回転される。</a:t>
            </a:r>
          </a:p>
        </p:txBody>
      </p:sp>
      <p:sp>
        <p:nvSpPr>
          <p:cNvPr id="4" name="スライド番号プレースホルダー 3"/>
          <p:cNvSpPr>
            <a:spLocks noGrp="1"/>
          </p:cNvSpPr>
          <p:nvPr>
            <p:ph type="sldNum" sz="quarter" idx="5"/>
          </p:nvPr>
        </p:nvSpPr>
        <p:spPr/>
        <p:txBody>
          <a:bodyPr/>
          <a:lstStyle/>
          <a:p>
            <a:fld id="{ACBCE341-35F4-4F10-ABB1-DE365B858C5C}" type="slidenum">
              <a:rPr kumimoji="1" lang="ja-JP" altLang="en-US" smtClean="0"/>
              <a:t>3</a:t>
            </a:fld>
            <a:endParaRPr kumimoji="1" lang="ja-JP" altLang="en-US"/>
          </a:p>
        </p:txBody>
      </p:sp>
    </p:spTree>
    <p:extLst>
      <p:ext uri="{BB962C8B-B14F-4D97-AF65-F5344CB8AC3E}">
        <p14:creationId xmlns:p14="http://schemas.microsoft.com/office/powerpoint/2010/main" val="33179954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ダンパーの制御特性</a:t>
            </a:r>
          </a:p>
          <a:p>
            <a:r>
              <a:rPr kumimoji="1" lang="ja-JP" altLang="en-US" dirty="0"/>
              <a:t>・ ダンパーは</a:t>
            </a:r>
            <a:r>
              <a:rPr kumimoji="1" lang="en-US" altLang="ja-JP" dirty="0"/>
              <a:t>0%</a:t>
            </a:r>
            <a:r>
              <a:rPr kumimoji="1" lang="ja-JP" altLang="en-US" dirty="0"/>
              <a:t>開けられている </a:t>
            </a:r>
            <a:r>
              <a:rPr kumimoji="1" lang="en-US" altLang="ja-JP" dirty="0"/>
              <a:t>(</a:t>
            </a:r>
            <a:r>
              <a:rPr kumimoji="1" lang="ja-JP" altLang="en-US" dirty="0"/>
              <a:t>閉じられている</a:t>
            </a:r>
            <a:r>
              <a:rPr kumimoji="1" lang="en-US" altLang="ja-JP" dirty="0"/>
              <a:t>) </a:t>
            </a:r>
            <a:r>
              <a:rPr kumimoji="1" lang="ja-JP" altLang="en-US" dirty="0"/>
              <a:t>場合、圧力損失は、非常に大きい。ダンパーは</a:t>
            </a:r>
            <a:r>
              <a:rPr kumimoji="1" lang="en-US" altLang="ja-JP" dirty="0"/>
              <a:t>100%</a:t>
            </a:r>
            <a:r>
              <a:rPr kumimoji="1" lang="ja-JP" altLang="en-US" dirty="0"/>
              <a:t>開けられている場合、圧力損失は、非常に小さい。</a:t>
            </a:r>
            <a:endParaRPr kumimoji="1" lang="en-US" altLang="ja-JP" dirty="0"/>
          </a:p>
          <a:p>
            <a:r>
              <a:rPr kumimoji="1" lang="ja-JP" altLang="en-US" dirty="0"/>
              <a:t>・ </a:t>
            </a:r>
            <a:r>
              <a:rPr kumimoji="1" lang="en-US" altLang="ja-JP" dirty="0"/>
              <a:t>50%</a:t>
            </a:r>
            <a:r>
              <a:rPr kumimoji="1" lang="ja-JP" altLang="en-US" dirty="0"/>
              <a:t>開けられている場合、圧力損失は、</a:t>
            </a:r>
            <a:r>
              <a:rPr kumimoji="1" lang="en-US" altLang="ja-JP" dirty="0"/>
              <a:t>100%</a:t>
            </a:r>
            <a:r>
              <a:rPr kumimoji="1" lang="ja-JP" altLang="en-US" dirty="0"/>
              <a:t>開けられている場合に近い。開度と圧力損失の間の関係は、右に示されるように直線的ではない。</a:t>
            </a:r>
            <a:endParaRPr kumimoji="1" lang="en-US" altLang="ja-JP" dirty="0"/>
          </a:p>
          <a:p>
            <a:r>
              <a:rPr kumimoji="1" lang="ja-JP" altLang="en-US" dirty="0"/>
              <a:t>・ この特性は、制御を難しくする。なぜなら、たとえ、ダンパーは少し開けられても、圧力損失は大きく変わるから。</a:t>
            </a:r>
          </a:p>
        </p:txBody>
      </p:sp>
      <p:sp>
        <p:nvSpPr>
          <p:cNvPr id="4" name="スライド番号プレースホルダー 3"/>
          <p:cNvSpPr>
            <a:spLocks noGrp="1"/>
          </p:cNvSpPr>
          <p:nvPr>
            <p:ph type="sldNum" sz="quarter" idx="5"/>
          </p:nvPr>
        </p:nvSpPr>
        <p:spPr/>
        <p:txBody>
          <a:bodyPr/>
          <a:lstStyle/>
          <a:p>
            <a:fld id="{ACBCE341-35F4-4F10-ABB1-DE365B858C5C}" type="slidenum">
              <a:rPr kumimoji="1" lang="ja-JP" altLang="en-US" smtClean="0"/>
              <a:t>4</a:t>
            </a:fld>
            <a:endParaRPr kumimoji="1" lang="ja-JP" altLang="en-US"/>
          </a:p>
        </p:txBody>
      </p:sp>
    </p:spTree>
    <p:extLst>
      <p:ext uri="{BB962C8B-B14F-4D97-AF65-F5344CB8AC3E}">
        <p14:creationId xmlns:p14="http://schemas.microsoft.com/office/powerpoint/2010/main" val="4775340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どの種類のダンパーは制御に適切か？</a:t>
            </a:r>
          </a:p>
          <a:p>
            <a:r>
              <a:rPr kumimoji="1" lang="ja-JP" altLang="en-US" dirty="0"/>
              <a:t>・ 開度と圧力損失の間の直線的な関係は、制御のために最適である。</a:t>
            </a:r>
            <a:endParaRPr kumimoji="1" lang="en-US" altLang="ja-JP" dirty="0"/>
          </a:p>
          <a:p>
            <a:r>
              <a:rPr kumimoji="1" lang="ja-JP" altLang="en-US" dirty="0"/>
              <a:t>・ 実際のダンパーは、完全な直線的な関係を持たない。しかしながら、できるだけ、直線的な関係に近いダンパーを選ぶほうがよい。</a:t>
            </a:r>
            <a:endParaRPr kumimoji="1" lang="en-US" altLang="ja-JP" dirty="0"/>
          </a:p>
          <a:p>
            <a:r>
              <a:rPr kumimoji="1" lang="ja-JP" altLang="en-US" dirty="0"/>
              <a:t>・ 直線的な関係は、次のように、よくなる。平行羽根型の矩形ダンパー </a:t>
            </a:r>
            <a:r>
              <a:rPr kumimoji="1" lang="en-US" altLang="ja-JP" dirty="0"/>
              <a:t>&lt; 1</a:t>
            </a:r>
            <a:r>
              <a:rPr kumimoji="1" lang="ja-JP" altLang="en-US" dirty="0"/>
              <a:t>つ羽根の円形ダンパー、対向羽根型の矩形ダンパー </a:t>
            </a:r>
            <a:r>
              <a:rPr kumimoji="1" lang="en-US" altLang="ja-JP" dirty="0"/>
              <a:t>&lt; </a:t>
            </a:r>
            <a:r>
              <a:rPr kumimoji="1" lang="ja-JP" altLang="en-US" dirty="0"/>
              <a:t>他の特殊な形状のダンパー。</a:t>
            </a:r>
          </a:p>
        </p:txBody>
      </p:sp>
      <p:sp>
        <p:nvSpPr>
          <p:cNvPr id="4" name="スライド番号プレースホルダー 3"/>
          <p:cNvSpPr>
            <a:spLocks noGrp="1"/>
          </p:cNvSpPr>
          <p:nvPr>
            <p:ph type="sldNum" sz="quarter" idx="5"/>
          </p:nvPr>
        </p:nvSpPr>
        <p:spPr/>
        <p:txBody>
          <a:bodyPr/>
          <a:lstStyle/>
          <a:p>
            <a:fld id="{ACBCE341-35F4-4F10-ABB1-DE365B858C5C}" type="slidenum">
              <a:rPr kumimoji="1" lang="ja-JP" altLang="en-US" smtClean="0"/>
              <a:t>5</a:t>
            </a:fld>
            <a:endParaRPr kumimoji="1" lang="ja-JP" altLang="en-US"/>
          </a:p>
        </p:txBody>
      </p:sp>
    </p:spTree>
    <p:extLst>
      <p:ext uri="{BB962C8B-B14F-4D97-AF65-F5344CB8AC3E}">
        <p14:creationId xmlns:p14="http://schemas.microsoft.com/office/powerpoint/2010/main" val="10079621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あなたは頻繁にダンパーを操作できるか？</a:t>
            </a:r>
          </a:p>
          <a:p>
            <a:r>
              <a:rPr kumimoji="1" lang="ja-JP" altLang="en-US" dirty="0"/>
              <a:t>・ ダンパーを頻繁に操作する場合、ダンパーは、利便性のために、手動ではなく機械式により、操作されるべきである。</a:t>
            </a:r>
            <a:endParaRPr kumimoji="1" lang="en-US" altLang="ja-JP" dirty="0"/>
          </a:p>
          <a:p>
            <a:r>
              <a:rPr kumimoji="1" lang="ja-JP" altLang="en-US" dirty="0"/>
              <a:t>・ </a:t>
            </a:r>
            <a:r>
              <a:rPr kumimoji="1" lang="en-US" altLang="ja-JP" dirty="0"/>
              <a:t>MD (</a:t>
            </a:r>
            <a:r>
              <a:rPr kumimoji="1" lang="ja-JP" altLang="en-US" dirty="0"/>
              <a:t>モーターダンパー</a:t>
            </a:r>
            <a:r>
              <a:rPr kumimoji="1" lang="en-US" altLang="ja-JP" dirty="0"/>
              <a:t>) </a:t>
            </a:r>
            <a:r>
              <a:rPr kumimoji="1" lang="ja-JP" altLang="en-US" dirty="0"/>
              <a:t>は、ダンパーの</a:t>
            </a:r>
            <a:r>
              <a:rPr kumimoji="1" lang="en-US" altLang="ja-JP" dirty="0"/>
              <a:t>1</a:t>
            </a:r>
            <a:r>
              <a:rPr kumimoji="1" lang="ja-JP" altLang="en-US" dirty="0"/>
              <a:t>つである。また、</a:t>
            </a:r>
            <a:r>
              <a:rPr kumimoji="1" lang="en-US" altLang="ja-JP" dirty="0"/>
              <a:t>MD</a:t>
            </a:r>
            <a:r>
              <a:rPr kumimoji="1" lang="ja-JP" altLang="en-US" dirty="0"/>
              <a:t>は、動作器としてモーターを使用する。</a:t>
            </a:r>
            <a:endParaRPr kumimoji="1" lang="en-US" altLang="ja-JP" dirty="0"/>
          </a:p>
          <a:p>
            <a:r>
              <a:rPr kumimoji="1" lang="ja-JP" altLang="en-US" dirty="0"/>
              <a:t>・ 動作器を操作する場合、制御器とセンサーは必要である。・ センサーは、複数の種類を持つ、例えば、圧力センサー、風速センサー、その他のように。</a:t>
            </a:r>
          </a:p>
        </p:txBody>
      </p:sp>
      <p:sp>
        <p:nvSpPr>
          <p:cNvPr id="4" name="スライド番号プレースホルダー 3"/>
          <p:cNvSpPr>
            <a:spLocks noGrp="1"/>
          </p:cNvSpPr>
          <p:nvPr>
            <p:ph type="sldNum" sz="quarter" idx="5"/>
          </p:nvPr>
        </p:nvSpPr>
        <p:spPr/>
        <p:txBody>
          <a:bodyPr/>
          <a:lstStyle/>
          <a:p>
            <a:fld id="{ACBCE341-35F4-4F10-ABB1-DE365B858C5C}" type="slidenum">
              <a:rPr kumimoji="1" lang="ja-JP" altLang="en-US" smtClean="0"/>
              <a:t>6</a:t>
            </a:fld>
            <a:endParaRPr kumimoji="1" lang="ja-JP" altLang="en-US"/>
          </a:p>
        </p:txBody>
      </p:sp>
    </p:spTree>
    <p:extLst>
      <p:ext uri="{BB962C8B-B14F-4D97-AF65-F5344CB8AC3E}">
        <p14:creationId xmlns:p14="http://schemas.microsoft.com/office/powerpoint/2010/main" val="32609794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あなたは</a:t>
            </a:r>
            <a:r>
              <a:rPr kumimoji="1" lang="en-US" altLang="ja-JP" dirty="0"/>
              <a:t>CAV (</a:t>
            </a:r>
            <a:r>
              <a:rPr kumimoji="1" lang="ja-JP" altLang="en-US" dirty="0"/>
              <a:t>定風量装置</a:t>
            </a:r>
            <a:r>
              <a:rPr kumimoji="1" lang="en-US" altLang="ja-JP" dirty="0"/>
              <a:t>)</a:t>
            </a:r>
            <a:r>
              <a:rPr kumimoji="1" lang="ja-JP" altLang="en-US" dirty="0"/>
              <a:t>を知っているか？</a:t>
            </a:r>
          </a:p>
          <a:p>
            <a:r>
              <a:rPr kumimoji="1" lang="ja-JP" altLang="en-US" dirty="0"/>
              <a:t>・ </a:t>
            </a:r>
            <a:r>
              <a:rPr kumimoji="1" lang="en-US" altLang="ja-JP" dirty="0"/>
              <a:t>CAV</a:t>
            </a:r>
            <a:r>
              <a:rPr kumimoji="1" lang="ja-JP" altLang="en-US" dirty="0"/>
              <a:t>は、</a:t>
            </a:r>
            <a:r>
              <a:rPr kumimoji="1" lang="en-US" altLang="ja-JP" dirty="0"/>
              <a:t>MD</a:t>
            </a:r>
            <a:r>
              <a:rPr kumimoji="1" lang="ja-JP" altLang="en-US" dirty="0"/>
              <a:t>の</a:t>
            </a:r>
            <a:r>
              <a:rPr kumimoji="1" lang="en-US" altLang="ja-JP" dirty="0"/>
              <a:t>1</a:t>
            </a:r>
            <a:r>
              <a:rPr kumimoji="1" lang="ja-JP" altLang="en-US" dirty="0"/>
              <a:t>つの種類であり、また、それは、さらに制御器とセンサーを持つ。ひと言でいえば、</a:t>
            </a:r>
            <a:r>
              <a:rPr kumimoji="1" lang="en-US" altLang="ja-JP" dirty="0"/>
              <a:t>CAV</a:t>
            </a:r>
            <a:r>
              <a:rPr kumimoji="1" lang="ja-JP" altLang="en-US" dirty="0"/>
              <a:t>は、オールインワンである。</a:t>
            </a:r>
            <a:endParaRPr kumimoji="1" lang="en-US" altLang="ja-JP" dirty="0"/>
          </a:p>
          <a:p>
            <a:r>
              <a:rPr kumimoji="1" lang="ja-JP" altLang="en-US" dirty="0"/>
              <a:t>・ </a:t>
            </a:r>
            <a:r>
              <a:rPr kumimoji="1" lang="en-US" altLang="ja-JP" dirty="0"/>
              <a:t>CAV</a:t>
            </a:r>
            <a:r>
              <a:rPr kumimoji="1" lang="ja-JP" altLang="en-US" dirty="0"/>
              <a:t>のセンサーは、風量を測定する。実際に、風量は、風速とダクト面積により、計算される。また、風速は、風速センサーにより、測定される。例えば、ピトー管、熱線風速計、その他のように。</a:t>
            </a:r>
            <a:endParaRPr kumimoji="1" lang="en-US" altLang="ja-JP" dirty="0"/>
          </a:p>
          <a:p>
            <a:r>
              <a:rPr kumimoji="1" lang="ja-JP" altLang="en-US" dirty="0"/>
              <a:t>・ もちろん、もし、私達は、</a:t>
            </a:r>
            <a:r>
              <a:rPr kumimoji="1" lang="en-US" altLang="ja-JP" dirty="0"/>
              <a:t>MD</a:t>
            </a:r>
            <a:r>
              <a:rPr kumimoji="1" lang="ja-JP" altLang="en-US" dirty="0"/>
              <a:t>、制御器、風量センサーを組み立てれば、私達は、</a:t>
            </a:r>
            <a:r>
              <a:rPr kumimoji="1" lang="en-US" altLang="ja-JP" dirty="0"/>
              <a:t>CAV</a:t>
            </a:r>
            <a:r>
              <a:rPr kumimoji="1" lang="ja-JP" altLang="en-US" dirty="0"/>
              <a:t>を作ることができる。しかし、それは、より高価でより不便である。</a:t>
            </a:r>
          </a:p>
        </p:txBody>
      </p:sp>
      <p:sp>
        <p:nvSpPr>
          <p:cNvPr id="4" name="スライド番号プレースホルダー 3"/>
          <p:cNvSpPr>
            <a:spLocks noGrp="1"/>
          </p:cNvSpPr>
          <p:nvPr>
            <p:ph type="sldNum" sz="quarter" idx="5"/>
          </p:nvPr>
        </p:nvSpPr>
        <p:spPr/>
        <p:txBody>
          <a:bodyPr/>
          <a:lstStyle/>
          <a:p>
            <a:fld id="{ACBCE341-35F4-4F10-ABB1-DE365B858C5C}" type="slidenum">
              <a:rPr kumimoji="1" lang="ja-JP" altLang="en-US" smtClean="0"/>
              <a:t>7</a:t>
            </a:fld>
            <a:endParaRPr kumimoji="1" lang="ja-JP" altLang="en-US"/>
          </a:p>
        </p:txBody>
      </p:sp>
    </p:spTree>
    <p:extLst>
      <p:ext uri="{BB962C8B-B14F-4D97-AF65-F5344CB8AC3E}">
        <p14:creationId xmlns:p14="http://schemas.microsoft.com/office/powerpoint/2010/main" val="10087385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CAV</a:t>
            </a:r>
            <a:r>
              <a:rPr kumimoji="1" lang="ja-JP" altLang="en-US" dirty="0"/>
              <a:t>の</a:t>
            </a:r>
            <a:r>
              <a:rPr kumimoji="1" lang="en-US" altLang="ja-JP" dirty="0"/>
              <a:t>1</a:t>
            </a:r>
            <a:r>
              <a:rPr kumimoji="1" lang="ja-JP" altLang="en-US" dirty="0"/>
              <a:t>つの例</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 </a:t>
            </a:r>
            <a:r>
              <a:rPr kumimoji="1" lang="en-US" altLang="ja-JP" dirty="0"/>
              <a:t>CAV</a:t>
            </a:r>
            <a:r>
              <a:rPr kumimoji="1" lang="ja-JP" altLang="en-US" dirty="0"/>
              <a:t>の</a:t>
            </a:r>
            <a:r>
              <a:rPr kumimoji="1" lang="en-US" altLang="ja-JP" dirty="0"/>
              <a:t>1</a:t>
            </a:r>
            <a:r>
              <a:rPr kumimoji="1" lang="ja-JP" altLang="en-US" dirty="0"/>
              <a:t>つは、フェニックスコントロールズ社によって製造されているベンチュリーバルブである。</a:t>
            </a:r>
          </a:p>
          <a:p>
            <a:r>
              <a:rPr kumimoji="1" lang="ja-JP" altLang="en-US" dirty="0"/>
              <a:t>・ この</a:t>
            </a:r>
            <a:r>
              <a:rPr kumimoji="1" lang="en-US" altLang="ja-JP" dirty="0"/>
              <a:t>CAV</a:t>
            </a:r>
            <a:r>
              <a:rPr kumimoji="1" lang="ja-JP" altLang="en-US" dirty="0"/>
              <a:t>は、独特な形状を持つ。</a:t>
            </a:r>
            <a:r>
              <a:rPr kumimoji="1" lang="en-US" altLang="ja-JP" dirty="0"/>
              <a:t>CAV</a:t>
            </a:r>
            <a:r>
              <a:rPr kumimoji="1" lang="ja-JP" altLang="en-US" dirty="0"/>
              <a:t>内部の風船のようなものが、羽根とセンサーの両方の機能を持つ。この</a:t>
            </a:r>
            <a:r>
              <a:rPr kumimoji="1" lang="en-US" altLang="ja-JP" dirty="0"/>
              <a:t>CAV</a:t>
            </a:r>
            <a:r>
              <a:rPr kumimoji="1" lang="ja-JP" altLang="en-US" dirty="0"/>
              <a:t>は、非常に有名であり、広く使われている。</a:t>
            </a:r>
          </a:p>
        </p:txBody>
      </p:sp>
      <p:sp>
        <p:nvSpPr>
          <p:cNvPr id="4" name="スライド番号プレースホルダー 3"/>
          <p:cNvSpPr>
            <a:spLocks noGrp="1"/>
          </p:cNvSpPr>
          <p:nvPr>
            <p:ph type="sldNum" sz="quarter" idx="5"/>
          </p:nvPr>
        </p:nvSpPr>
        <p:spPr/>
        <p:txBody>
          <a:bodyPr/>
          <a:lstStyle/>
          <a:p>
            <a:fld id="{ACBCE341-35F4-4F10-ABB1-DE365B858C5C}" type="slidenum">
              <a:rPr kumimoji="1" lang="ja-JP" altLang="en-US" smtClean="0"/>
              <a:t>8</a:t>
            </a:fld>
            <a:endParaRPr kumimoji="1" lang="ja-JP" altLang="en-US"/>
          </a:p>
        </p:txBody>
      </p:sp>
    </p:spTree>
    <p:extLst>
      <p:ext uri="{BB962C8B-B14F-4D97-AF65-F5344CB8AC3E}">
        <p14:creationId xmlns:p14="http://schemas.microsoft.com/office/powerpoint/2010/main" val="17938825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あなたは</a:t>
            </a:r>
            <a:r>
              <a:rPr kumimoji="1" lang="en-US" altLang="ja-JP" dirty="0"/>
              <a:t>CAP (</a:t>
            </a:r>
            <a:r>
              <a:rPr kumimoji="1" lang="ja-JP" altLang="en-US" dirty="0"/>
              <a:t>定空気圧装置</a:t>
            </a:r>
            <a:r>
              <a:rPr kumimoji="1" lang="en-US" altLang="ja-JP" dirty="0"/>
              <a:t>) </a:t>
            </a:r>
            <a:r>
              <a:rPr kumimoji="1" lang="ja-JP" altLang="en-US" dirty="0"/>
              <a:t>を知っているか？私は知らないけれども。</a:t>
            </a:r>
            <a:r>
              <a:rPr kumimoji="1" lang="en-US" altLang="ja-JP" dirty="0"/>
              <a:t> </a:t>
            </a:r>
            <a:endParaRPr kumimoji="1" lang="ja-JP" altLang="en-US" dirty="0"/>
          </a:p>
          <a:p>
            <a:r>
              <a:rPr kumimoji="1" lang="ja-JP" altLang="en-US" dirty="0"/>
              <a:t>・ もし、「</a:t>
            </a:r>
            <a:r>
              <a:rPr kumimoji="1" lang="en-US" altLang="ja-JP" dirty="0"/>
              <a:t>CAP</a:t>
            </a:r>
            <a:r>
              <a:rPr kumimoji="1" lang="ja-JP" altLang="en-US" dirty="0"/>
              <a:t>」が存在すれば、私達は、簡便に空気圧を制御できる。</a:t>
            </a:r>
            <a:endParaRPr kumimoji="1" lang="en-US" altLang="ja-JP" dirty="0"/>
          </a:p>
          <a:p>
            <a:r>
              <a:rPr kumimoji="1" lang="ja-JP" altLang="en-US" dirty="0"/>
              <a:t>・ しかし、</a:t>
            </a:r>
            <a:r>
              <a:rPr kumimoji="1" lang="en-US" altLang="ja-JP" dirty="0"/>
              <a:t>CAP</a:t>
            </a:r>
            <a:r>
              <a:rPr kumimoji="1" lang="ja-JP" altLang="en-US" dirty="0"/>
              <a:t>は、製品として存在しない。そのため、私達は、</a:t>
            </a:r>
            <a:r>
              <a:rPr kumimoji="1" lang="en-US" altLang="ja-JP" dirty="0"/>
              <a:t>MD</a:t>
            </a:r>
            <a:r>
              <a:rPr kumimoji="1" lang="ja-JP" altLang="en-US" dirty="0"/>
              <a:t>、制御器、圧力センサーを組み立てなければならない。</a:t>
            </a:r>
            <a:endParaRPr kumimoji="1" lang="en-US" altLang="ja-JP" dirty="0"/>
          </a:p>
          <a:p>
            <a:r>
              <a:rPr kumimoji="1" lang="ja-JP" altLang="en-US" dirty="0"/>
              <a:t>・ 私は、この文書の中で仮に「</a:t>
            </a:r>
            <a:r>
              <a:rPr kumimoji="1" lang="en-US" altLang="ja-JP" dirty="0"/>
              <a:t>CAP</a:t>
            </a:r>
            <a:r>
              <a:rPr kumimoji="1" lang="ja-JP" altLang="en-US" dirty="0"/>
              <a:t>」という言葉を使う。</a:t>
            </a:r>
          </a:p>
        </p:txBody>
      </p:sp>
      <p:sp>
        <p:nvSpPr>
          <p:cNvPr id="4" name="スライド番号プレースホルダー 3"/>
          <p:cNvSpPr>
            <a:spLocks noGrp="1"/>
          </p:cNvSpPr>
          <p:nvPr>
            <p:ph type="sldNum" sz="quarter" idx="5"/>
          </p:nvPr>
        </p:nvSpPr>
        <p:spPr/>
        <p:txBody>
          <a:bodyPr/>
          <a:lstStyle/>
          <a:p>
            <a:fld id="{ACBCE341-35F4-4F10-ABB1-DE365B858C5C}" type="slidenum">
              <a:rPr kumimoji="1" lang="ja-JP" altLang="en-US" smtClean="0"/>
              <a:t>9</a:t>
            </a:fld>
            <a:endParaRPr kumimoji="1" lang="ja-JP" altLang="en-US"/>
          </a:p>
        </p:txBody>
      </p:sp>
    </p:spTree>
    <p:extLst>
      <p:ext uri="{BB962C8B-B14F-4D97-AF65-F5344CB8AC3E}">
        <p14:creationId xmlns:p14="http://schemas.microsoft.com/office/powerpoint/2010/main" val="16485945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ja-JP" altLang="en-US"/>
              <a:t>マスター タイトルの書式設定</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12/26/2023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ja-JP" altLang="en-US"/>
              <a:t>マスター タイトルの書式設定</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8C79C5D-2A6F-F04D-97DA-BEF2467B64E4}" type="datetimeFigureOut">
              <a:rPr lang="en-US" dirty="0"/>
              <a:pPr/>
              <a:t>12/26/2023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DFA1846-DA80-1C48-A609-854EA85C59AD}" type="datetimeFigureOut">
              <a:rPr lang="en-US" dirty="0"/>
              <a:pPr/>
              <a:t>12/26/2023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ja-JP" altLang="en-US"/>
              <a:t>マスター タイトルの書式設定</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ja-JP" altLang="en-US"/>
              <a:t>マスター テキストの書式設定</a:t>
            </a:r>
          </a:p>
        </p:txBody>
      </p:sp>
      <p:sp>
        <p:nvSpPr>
          <p:cNvPr id="2" name="Date Placeholder 1"/>
          <p:cNvSpPr>
            <a:spLocks noGrp="1"/>
          </p:cNvSpPr>
          <p:nvPr>
            <p:ph type="dt" sz="half" idx="10"/>
          </p:nvPr>
        </p:nvSpPr>
        <p:spPr/>
        <p:txBody>
          <a:bodyPr/>
          <a:lstStyle/>
          <a:p>
            <a:fld id="{FBF54567-0DE4-3F47-BF90-CB84690072F9}" type="datetimeFigureOut">
              <a:rPr lang="en-US" dirty="0"/>
              <a:pPr/>
              <a:t>12/26/2023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12/26/2023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12/26/2023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12/26/2023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DFA1846-DA80-1C48-A609-854EA85C59AD}" type="datetimeFigureOut">
              <a:rPr lang="en-US" dirty="0"/>
              <a:pPr/>
              <a:t>12/26/2023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12/26/2023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12/26/2023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12/26/2023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12/26/2023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ja-JP" altLang="en-US"/>
              <a:t>マスター タイトルの書式設定</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0DF5E60-9974-AC48-9591-99C2BB44B7CF}" type="datetimeFigureOut">
              <a:rPr lang="en-US" dirty="0"/>
              <a:pPr/>
              <a:t>12/26/2023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ja-JP" altLang="en-US"/>
              <a:t>マスター タイトルの書式設定</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12/26/2023</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12/26/2023</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kumimoji="1" sz="4000" b="1" kern="1200">
          <a:solidFill>
            <a:srgbClr val="FEFEFE"/>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kumimoji="1"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kumimoji="1"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kumimoji="1"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mikiikka277@hb.tp1.jp"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4F6C570-3EE5-4F5C-A199-BDEAA628A154}"/>
              </a:ext>
            </a:extLst>
          </p:cNvPr>
          <p:cNvSpPr>
            <a:spLocks noGrp="1"/>
          </p:cNvSpPr>
          <p:nvPr>
            <p:ph type="ctrTitle"/>
          </p:nvPr>
        </p:nvSpPr>
        <p:spPr/>
        <p:txBody>
          <a:bodyPr/>
          <a:lstStyle/>
          <a:p>
            <a:r>
              <a:rPr kumimoji="1" lang="en-US" altLang="ja-JP" sz="6400" dirty="0">
                <a:latin typeface="ＭＳ Ｐゴシック" panose="020B0600070205080204" pitchFamily="50" charset="-128"/>
                <a:ea typeface="ＭＳ Ｐゴシック" panose="020B0600070205080204" pitchFamily="50" charset="-128"/>
              </a:rPr>
              <a:t>Room pressure </a:t>
            </a:r>
            <a:r>
              <a:rPr lang="en-US" altLang="ja-JP" sz="6400" dirty="0">
                <a:latin typeface="ＭＳ Ｐゴシック" panose="020B0600070205080204" pitchFamily="50" charset="-128"/>
                <a:ea typeface="ＭＳ Ｐゴシック" panose="020B0600070205080204" pitchFamily="50" charset="-128"/>
              </a:rPr>
              <a:t>control and </a:t>
            </a:r>
            <a:br>
              <a:rPr kumimoji="1" lang="en-US" altLang="ja-JP" sz="6400" dirty="0">
                <a:latin typeface="ＭＳ Ｐゴシック" panose="020B0600070205080204" pitchFamily="50" charset="-128"/>
                <a:ea typeface="ＭＳ Ｐゴシック" panose="020B0600070205080204" pitchFamily="50" charset="-128"/>
              </a:rPr>
            </a:br>
            <a:r>
              <a:rPr kumimoji="1" lang="en-US" altLang="ja-JP" sz="6400" dirty="0">
                <a:latin typeface="ＭＳ Ｐゴシック" panose="020B0600070205080204" pitchFamily="50" charset="-128"/>
                <a:ea typeface="ＭＳ Ｐゴシック" panose="020B0600070205080204" pitchFamily="50" charset="-128"/>
              </a:rPr>
              <a:t>Air volume control </a:t>
            </a:r>
            <a:br>
              <a:rPr kumimoji="1" lang="en-US" altLang="ja-JP" sz="6400" dirty="0">
                <a:latin typeface="ＭＳ Ｐゴシック" panose="020B0600070205080204" pitchFamily="50" charset="-128"/>
                <a:ea typeface="ＭＳ Ｐゴシック" panose="020B0600070205080204" pitchFamily="50" charset="-128"/>
              </a:rPr>
            </a:br>
            <a:r>
              <a:rPr kumimoji="1" lang="en-US" altLang="ja-JP" sz="6400" dirty="0">
                <a:latin typeface="ＭＳ Ｐゴシック" panose="020B0600070205080204" pitchFamily="50" charset="-128"/>
                <a:ea typeface="ＭＳ Ｐゴシック" panose="020B0600070205080204" pitchFamily="50" charset="-128"/>
              </a:rPr>
              <a:t>in BSL3 lab</a:t>
            </a:r>
            <a:endParaRPr kumimoji="1" lang="ja-JP" altLang="en-US" sz="6400" dirty="0">
              <a:latin typeface="ＭＳ Ｐゴシック" panose="020B0600070205080204" pitchFamily="50" charset="-128"/>
              <a:ea typeface="ＭＳ Ｐゴシック" panose="020B0600070205080204" pitchFamily="50" charset="-128"/>
            </a:endParaRPr>
          </a:p>
        </p:txBody>
      </p:sp>
      <p:sp>
        <p:nvSpPr>
          <p:cNvPr id="3" name="字幕 2">
            <a:extLst>
              <a:ext uri="{FF2B5EF4-FFF2-40B4-BE49-F238E27FC236}">
                <a16:creationId xmlns:a16="http://schemas.microsoft.com/office/drawing/2014/main" id="{9E49AA28-E091-4820-8D0D-0489C6988637}"/>
              </a:ext>
            </a:extLst>
          </p:cNvPr>
          <p:cNvSpPr>
            <a:spLocks noGrp="1"/>
          </p:cNvSpPr>
          <p:nvPr>
            <p:ph type="subTitle" idx="1"/>
          </p:nvPr>
        </p:nvSpPr>
        <p:spPr>
          <a:xfrm>
            <a:off x="810001" y="5102087"/>
            <a:ext cx="10572000" cy="1755913"/>
          </a:xfrm>
        </p:spPr>
        <p:txBody>
          <a:bodyPr>
            <a:noAutofit/>
          </a:bodyPr>
          <a:lstStyle/>
          <a:p>
            <a:r>
              <a:rPr lang="en-US" altLang="ja-JP" sz="2400" dirty="0">
                <a:latin typeface="ＭＳ Ｐゴシック" panose="020B0600070205080204" pitchFamily="50" charset="-128"/>
                <a:ea typeface="ＭＳ Ｐゴシック" panose="020B0600070205080204" pitchFamily="50" charset="-128"/>
              </a:rPr>
              <a:t>20/10/2019, 17/02/2020, 25/02/2020, 23/10/2020, 03/08/2021, 25/01/2021</a:t>
            </a:r>
          </a:p>
          <a:p>
            <a:r>
              <a:rPr lang="en-US" altLang="ja-JP" sz="3200" dirty="0">
                <a:latin typeface="ＭＳ Ｐゴシック" panose="020B0600070205080204" pitchFamily="50" charset="-128"/>
                <a:ea typeface="ＭＳ Ｐゴシック" panose="020B0600070205080204" pitchFamily="50" charset="-128"/>
              </a:rPr>
              <a:t>Hideki Miki, Ph.D. </a:t>
            </a:r>
            <a:r>
              <a:rPr lang="en-US" altLang="ja-JP" sz="3200">
                <a:latin typeface="ＭＳ Ｐゴシック" panose="020B0600070205080204" pitchFamily="50" charset="-128"/>
                <a:ea typeface="ＭＳ Ｐゴシック" panose="020B0600070205080204" pitchFamily="50" charset="-128"/>
              </a:rPr>
              <a:t>(Engineering), </a:t>
            </a:r>
            <a:r>
              <a:rPr lang="en-US" altLang="ja-JP" sz="3200" dirty="0">
                <a:latin typeface="ＭＳ Ｐゴシック" panose="020B0600070205080204" pitchFamily="50" charset="-128"/>
                <a:ea typeface="ＭＳ Ｐゴシック" panose="020B0600070205080204" pitchFamily="50" charset="-128"/>
              </a:rPr>
              <a:t>JICA Expert</a:t>
            </a:r>
            <a:endParaRPr lang="ja-JP" altLang="en-US" sz="3200" dirty="0">
              <a:latin typeface="ＭＳ Ｐゴシック" panose="020B0600070205080204" pitchFamily="50" charset="-128"/>
              <a:ea typeface="ＭＳ Ｐゴシック" panose="020B0600070205080204" pitchFamily="50" charset="-128"/>
            </a:endParaRPr>
          </a:p>
          <a:p>
            <a:endParaRPr kumimoji="1" lang="ja-JP" altLang="en-US" sz="24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9114834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92B20AD-40DB-4152-A10B-BF73B611E16B}"/>
              </a:ext>
            </a:extLst>
          </p:cNvPr>
          <p:cNvSpPr>
            <a:spLocks noGrp="1"/>
          </p:cNvSpPr>
          <p:nvPr>
            <p:ph type="title"/>
          </p:nvPr>
        </p:nvSpPr>
        <p:spPr/>
        <p:txBody>
          <a:bodyPr/>
          <a:lstStyle/>
          <a:p>
            <a:r>
              <a:rPr lang="en-US" altLang="ja-JP" dirty="0">
                <a:latin typeface="ＭＳ Ｐゴシック" panose="020B0600070205080204" pitchFamily="50" charset="-128"/>
                <a:ea typeface="ＭＳ Ｐゴシック" panose="020B0600070205080204" pitchFamily="50" charset="-128"/>
              </a:rPr>
              <a:t>Pressure sensor</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4" name="コンテンツ プレースホルダー 3">
            <a:extLst>
              <a:ext uri="{FF2B5EF4-FFF2-40B4-BE49-F238E27FC236}">
                <a16:creationId xmlns:a16="http://schemas.microsoft.com/office/drawing/2014/main" id="{D65054C6-F2DA-4CCC-8AFE-DBC752F074CA}"/>
              </a:ext>
            </a:extLst>
          </p:cNvPr>
          <p:cNvSpPr>
            <a:spLocks noGrp="1"/>
          </p:cNvSpPr>
          <p:nvPr>
            <p:ph idx="1"/>
          </p:nvPr>
        </p:nvSpPr>
        <p:spPr>
          <a:xfrm>
            <a:off x="818712" y="1908313"/>
            <a:ext cx="7151377" cy="4949687"/>
          </a:xfrm>
        </p:spPr>
        <p:txBody>
          <a:bodyPr>
            <a:normAutofit/>
          </a:bodyPr>
          <a:lstStyle/>
          <a:p>
            <a:r>
              <a:rPr lang="en-US" altLang="ja-JP" sz="2400" dirty="0">
                <a:latin typeface="ＭＳ Ｐゴシック" panose="020B0600070205080204" pitchFamily="50" charset="-128"/>
                <a:ea typeface="ＭＳ Ｐゴシック" panose="020B0600070205080204" pitchFamily="50" charset="-128"/>
              </a:rPr>
              <a:t>Pressure sensor is used in both air volume control and pressure control.  </a:t>
            </a:r>
          </a:p>
          <a:p>
            <a:r>
              <a:rPr lang="en-US" altLang="ja-JP" sz="2400" dirty="0">
                <a:latin typeface="ＭＳ Ｐゴシック" panose="020B0600070205080204" pitchFamily="50" charset="-128"/>
                <a:ea typeface="ＭＳ Ｐゴシック" panose="020B0600070205080204" pitchFamily="50" charset="-128"/>
              </a:rPr>
              <a:t>In case of pressure control, sensor signal can be used directly. </a:t>
            </a:r>
          </a:p>
          <a:p>
            <a:r>
              <a:rPr lang="en-US" altLang="ja-JP" sz="2400" dirty="0">
                <a:latin typeface="ＭＳ Ｐゴシック" panose="020B0600070205080204" pitchFamily="50" charset="-128"/>
                <a:ea typeface="ＭＳ Ｐゴシック" panose="020B0600070205080204" pitchFamily="50" charset="-128"/>
              </a:rPr>
              <a:t>But in case of air volume control, sensor signal cannot be used directly, because air velocity is in proportion to square root of pressure as shown right. So, pressure sensor signal must be converted.</a:t>
            </a:r>
          </a:p>
        </p:txBody>
      </p:sp>
      <p:sp>
        <p:nvSpPr>
          <p:cNvPr id="5" name="テキスト ボックス 4">
            <a:extLst>
              <a:ext uri="{FF2B5EF4-FFF2-40B4-BE49-F238E27FC236}">
                <a16:creationId xmlns:a16="http://schemas.microsoft.com/office/drawing/2014/main" id="{2FE0DD41-125A-49A5-B265-344BFA10F7A0}"/>
              </a:ext>
            </a:extLst>
          </p:cNvPr>
          <p:cNvSpPr txBox="1"/>
          <p:nvPr/>
        </p:nvSpPr>
        <p:spPr>
          <a:xfrm>
            <a:off x="8769321" y="2787605"/>
            <a:ext cx="971984"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p</a:t>
            </a:r>
            <a:endParaRPr kumimoji="1" lang="ja-JP" altLang="en-US"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cxnSp>
        <p:nvCxnSpPr>
          <p:cNvPr id="8" name="直線コネクタ 7">
            <a:extLst>
              <a:ext uri="{FF2B5EF4-FFF2-40B4-BE49-F238E27FC236}">
                <a16:creationId xmlns:a16="http://schemas.microsoft.com/office/drawing/2014/main" id="{E3382896-0217-42AE-BC00-4C48C9FBC3E4}"/>
              </a:ext>
            </a:extLst>
          </p:cNvPr>
          <p:cNvCxnSpPr>
            <a:cxnSpLocks/>
          </p:cNvCxnSpPr>
          <p:nvPr/>
        </p:nvCxnSpPr>
        <p:spPr>
          <a:xfrm>
            <a:off x="10180324" y="3228631"/>
            <a:ext cx="108321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テキスト ボックス 10">
            <a:extLst>
              <a:ext uri="{FF2B5EF4-FFF2-40B4-BE49-F238E27FC236}">
                <a16:creationId xmlns:a16="http://schemas.microsoft.com/office/drawing/2014/main" id="{2CCB9E37-ADCB-4AB9-8EA7-D1FA4881C8A8}"/>
              </a:ext>
            </a:extLst>
          </p:cNvPr>
          <p:cNvSpPr txBox="1"/>
          <p:nvPr/>
        </p:nvSpPr>
        <p:spPr>
          <a:xfrm>
            <a:off x="8882147" y="3877858"/>
            <a:ext cx="2718721" cy="461665"/>
          </a:xfrm>
          <a:prstGeom prst="rect">
            <a:avLst/>
          </a:prstGeom>
          <a:noFill/>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p : Pressure</a:t>
            </a:r>
            <a:endParaRPr kumimoji="1" lang="ja-JP" altLang="en-US"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4" name="テキスト ボックス 13">
            <a:extLst>
              <a:ext uri="{FF2B5EF4-FFF2-40B4-BE49-F238E27FC236}">
                <a16:creationId xmlns:a16="http://schemas.microsoft.com/office/drawing/2014/main" id="{BE14ADD0-4CB9-4928-A6A7-CB72BC664408}"/>
              </a:ext>
            </a:extLst>
          </p:cNvPr>
          <p:cNvSpPr txBox="1"/>
          <p:nvPr/>
        </p:nvSpPr>
        <p:spPr>
          <a:xfrm>
            <a:off x="9745482" y="3011999"/>
            <a:ext cx="496026"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a:t>
            </a:r>
            <a:endParaRPr kumimoji="1" lang="ja-JP" altLang="en-US"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cxnSp>
        <p:nvCxnSpPr>
          <p:cNvPr id="46" name="直線コネクタ 45">
            <a:extLst>
              <a:ext uri="{FF2B5EF4-FFF2-40B4-BE49-F238E27FC236}">
                <a16:creationId xmlns:a16="http://schemas.microsoft.com/office/drawing/2014/main" id="{742F203B-DFAE-4546-AC8E-94E3DC4915D4}"/>
              </a:ext>
            </a:extLst>
          </p:cNvPr>
          <p:cNvCxnSpPr>
            <a:cxnSpLocks/>
          </p:cNvCxnSpPr>
          <p:nvPr/>
        </p:nvCxnSpPr>
        <p:spPr>
          <a:xfrm>
            <a:off x="8677068" y="3242831"/>
            <a:ext cx="108321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テキスト ボックス 14">
            <a:extLst>
              <a:ext uri="{FF2B5EF4-FFF2-40B4-BE49-F238E27FC236}">
                <a16:creationId xmlns:a16="http://schemas.microsoft.com/office/drawing/2014/main" id="{9E511D69-2D4F-488A-B23A-9B4424425854}"/>
              </a:ext>
            </a:extLst>
          </p:cNvPr>
          <p:cNvSpPr txBox="1"/>
          <p:nvPr/>
        </p:nvSpPr>
        <p:spPr>
          <a:xfrm>
            <a:off x="8769321" y="3235197"/>
            <a:ext cx="971984"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ρ</a:t>
            </a:r>
            <a:endParaRPr kumimoji="1" lang="ja-JP" altLang="en-US"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6" name="テキスト ボックス 15">
            <a:extLst>
              <a:ext uri="{FF2B5EF4-FFF2-40B4-BE49-F238E27FC236}">
                <a16:creationId xmlns:a16="http://schemas.microsoft.com/office/drawing/2014/main" id="{8D4E8BAE-4F7E-47D8-8F6B-28EEBE050FA8}"/>
              </a:ext>
            </a:extLst>
          </p:cNvPr>
          <p:cNvSpPr txBox="1"/>
          <p:nvPr/>
        </p:nvSpPr>
        <p:spPr>
          <a:xfrm>
            <a:off x="10291551" y="2770015"/>
            <a:ext cx="971984"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V </a:t>
            </a:r>
            <a:r>
              <a:rPr kumimoji="1" lang="en-US" altLang="ja-JP" sz="2400" b="0" i="0" u="none" strike="noStrike" kern="1200" cap="none" spc="0" normalizeH="0" baseline="30000" noProof="0" dirty="0">
                <a:ln>
                  <a:noFill/>
                </a:ln>
                <a:solidFill>
                  <a:prstClr val="white"/>
                </a:solidFill>
                <a:effectLst>
                  <a:outerShdw blurRad="38100" dist="38100" dir="2700000" algn="tl">
                    <a:srgbClr val="000000">
                      <a:alpha val="43137"/>
                    </a:srgbClr>
                  </a:outerShdw>
                </a:effectLst>
                <a:uLnTx/>
                <a:uFillTx/>
                <a:latin typeface="ＭＳ Ｐゴシック" panose="020B0600070205080204" pitchFamily="50" charset="-128"/>
                <a:ea typeface="ＭＳ Ｐゴシック" panose="020B0600070205080204" pitchFamily="50" charset="-128"/>
                <a:cs typeface="+mn-cs"/>
              </a:rPr>
              <a:t>2</a:t>
            </a:r>
            <a:endParaRPr kumimoji="1" lang="ja-JP" altLang="en-US" sz="2400" b="0" i="0" u="none" strike="noStrike" kern="1200" cap="none" spc="0" normalizeH="0" baseline="30000" noProof="0" dirty="0">
              <a:ln>
                <a:noFill/>
              </a:ln>
              <a:solidFill>
                <a:prstClr val="white"/>
              </a:solidFill>
              <a:effectLst>
                <a:outerShdw blurRad="38100" dist="38100" dir="2700000" algn="tl">
                  <a:srgbClr val="000000">
                    <a:alpha val="43137"/>
                  </a:srgbClr>
                </a:outerShdw>
              </a:effectLst>
              <a:uLnTx/>
              <a:uFillTx/>
              <a:latin typeface="ＭＳ Ｐゴシック" panose="020B0600070205080204" pitchFamily="50" charset="-128"/>
              <a:ea typeface="ＭＳ Ｐゴシック" panose="020B0600070205080204" pitchFamily="50" charset="-128"/>
              <a:cs typeface="+mn-cs"/>
            </a:endParaRPr>
          </a:p>
        </p:txBody>
      </p:sp>
      <p:sp>
        <p:nvSpPr>
          <p:cNvPr id="17" name="テキスト ボックス 16">
            <a:extLst>
              <a:ext uri="{FF2B5EF4-FFF2-40B4-BE49-F238E27FC236}">
                <a16:creationId xmlns:a16="http://schemas.microsoft.com/office/drawing/2014/main" id="{E15A9FD4-066A-4269-B920-8477BC92F063}"/>
              </a:ext>
            </a:extLst>
          </p:cNvPr>
          <p:cNvSpPr txBox="1"/>
          <p:nvPr/>
        </p:nvSpPr>
        <p:spPr>
          <a:xfrm>
            <a:off x="10291551" y="3235197"/>
            <a:ext cx="971984"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2</a:t>
            </a:r>
            <a:endParaRPr kumimoji="1" lang="ja-JP" altLang="en-US"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8" name="テキスト ボックス 17">
            <a:extLst>
              <a:ext uri="{FF2B5EF4-FFF2-40B4-BE49-F238E27FC236}">
                <a16:creationId xmlns:a16="http://schemas.microsoft.com/office/drawing/2014/main" id="{E1FF9F71-C0D1-4D86-B0FD-5680AFE24CC5}"/>
              </a:ext>
            </a:extLst>
          </p:cNvPr>
          <p:cNvSpPr txBox="1"/>
          <p:nvPr/>
        </p:nvSpPr>
        <p:spPr>
          <a:xfrm>
            <a:off x="8882146" y="4300909"/>
            <a:ext cx="2718721" cy="461665"/>
          </a:xfrm>
          <a:prstGeom prst="rect">
            <a:avLst/>
          </a:prstGeom>
          <a:noFill/>
        </p:spPr>
        <p:txBody>
          <a:bodyPr wrap="square" rtlCol="0">
            <a:spAutoFit/>
          </a:bodyPr>
          <a:lstStyle/>
          <a:p>
            <a:pPr>
              <a:defRPr/>
            </a:pPr>
            <a:r>
              <a:rPr kumimoji="1" lang="en-US" altLang="ja-JP" sz="2400" dirty="0">
                <a:solidFill>
                  <a:prstClr val="white"/>
                </a:solidFill>
                <a:latin typeface="ＭＳ Ｐゴシック" panose="020B0600070205080204" pitchFamily="50" charset="-128"/>
                <a:ea typeface="ＭＳ Ｐゴシック" panose="020B0600070205080204" pitchFamily="50" charset="-128"/>
              </a:rPr>
              <a:t>ρ</a:t>
            </a:r>
            <a:r>
              <a:rPr kumimoji="1" lang="en-US" altLang="ja-JP"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 Density</a:t>
            </a:r>
            <a:endParaRPr kumimoji="1" lang="ja-JP" altLang="en-US"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9" name="テキスト ボックス 18">
            <a:extLst>
              <a:ext uri="{FF2B5EF4-FFF2-40B4-BE49-F238E27FC236}">
                <a16:creationId xmlns:a16="http://schemas.microsoft.com/office/drawing/2014/main" id="{9145BA09-2A93-4A6E-82E0-FEF40141A313}"/>
              </a:ext>
            </a:extLst>
          </p:cNvPr>
          <p:cNvSpPr txBox="1"/>
          <p:nvPr/>
        </p:nvSpPr>
        <p:spPr>
          <a:xfrm>
            <a:off x="8882145" y="4762574"/>
            <a:ext cx="2718721" cy="461665"/>
          </a:xfrm>
          <a:prstGeom prst="rect">
            <a:avLst/>
          </a:prstGeom>
          <a:noFill/>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en-US" altLang="ja-JP" sz="2400" dirty="0">
                <a:solidFill>
                  <a:prstClr val="white"/>
                </a:solidFill>
                <a:latin typeface="ＭＳ Ｐゴシック" panose="020B0600070205080204" pitchFamily="50" charset="-128"/>
                <a:ea typeface="ＭＳ Ｐゴシック" panose="020B0600070205080204" pitchFamily="50" charset="-128"/>
              </a:rPr>
              <a:t>v</a:t>
            </a:r>
            <a:r>
              <a:rPr kumimoji="1" lang="en-US" altLang="ja-JP"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 : Velocity</a:t>
            </a:r>
            <a:endParaRPr kumimoji="1" lang="ja-JP" altLang="en-US"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2" name="テキスト ボックス 21">
            <a:extLst>
              <a:ext uri="{FF2B5EF4-FFF2-40B4-BE49-F238E27FC236}">
                <a16:creationId xmlns:a16="http://schemas.microsoft.com/office/drawing/2014/main" id="{BC5F771B-5855-491E-8829-6674287923CD}"/>
              </a:ext>
            </a:extLst>
          </p:cNvPr>
          <p:cNvSpPr txBox="1"/>
          <p:nvPr/>
        </p:nvSpPr>
        <p:spPr>
          <a:xfrm>
            <a:off x="8544814" y="5455071"/>
            <a:ext cx="2718721" cy="461665"/>
          </a:xfrm>
          <a:prstGeom prst="rect">
            <a:avLst/>
          </a:prstGeom>
          <a:noFill/>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en-US" altLang="ja-JP" sz="2400" dirty="0">
                <a:solidFill>
                  <a:prstClr val="white"/>
                </a:solidFill>
                <a:latin typeface="ＭＳ Ｐゴシック" panose="020B0600070205080204" pitchFamily="50" charset="-128"/>
                <a:ea typeface="ＭＳ Ｐゴシック" panose="020B0600070205080204" pitchFamily="50" charset="-128"/>
              </a:rPr>
              <a:t>Bernoulli's principle</a:t>
            </a:r>
            <a:endParaRPr kumimoji="1" lang="ja-JP" altLang="en-US"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Tree>
    <p:extLst>
      <p:ext uri="{BB962C8B-B14F-4D97-AF65-F5344CB8AC3E}">
        <p14:creationId xmlns:p14="http://schemas.microsoft.com/office/powerpoint/2010/main" val="32279403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92B20AD-40DB-4152-A10B-BF73B611E16B}"/>
              </a:ext>
            </a:extLst>
          </p:cNvPr>
          <p:cNvSpPr>
            <a:spLocks noGrp="1"/>
          </p:cNvSpPr>
          <p:nvPr>
            <p:ph type="title"/>
          </p:nvPr>
        </p:nvSpPr>
        <p:spPr>
          <a:xfrm>
            <a:off x="810000" y="346348"/>
            <a:ext cx="10571998" cy="1077954"/>
          </a:xfrm>
        </p:spPr>
        <p:txBody>
          <a:bodyPr/>
          <a:lstStyle/>
          <a:p>
            <a:r>
              <a:rPr lang="en-US" altLang="ja-JP" dirty="0">
                <a:latin typeface="ＭＳ Ｐゴシック" panose="020B0600070205080204" pitchFamily="50" charset="-128"/>
                <a:ea typeface="ＭＳ Ｐゴシック" panose="020B0600070205080204" pitchFamily="50" charset="-128"/>
              </a:rPr>
              <a:t>Combination of CAV and CAP</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4" name="コンテンツ プレースホルダー 3">
            <a:extLst>
              <a:ext uri="{FF2B5EF4-FFF2-40B4-BE49-F238E27FC236}">
                <a16:creationId xmlns:a16="http://schemas.microsoft.com/office/drawing/2014/main" id="{D65054C6-F2DA-4CCC-8AFE-DBC752F074CA}"/>
              </a:ext>
            </a:extLst>
          </p:cNvPr>
          <p:cNvSpPr>
            <a:spLocks noGrp="1"/>
          </p:cNvSpPr>
          <p:nvPr>
            <p:ph idx="1"/>
          </p:nvPr>
        </p:nvSpPr>
        <p:spPr>
          <a:xfrm>
            <a:off x="810000" y="1924312"/>
            <a:ext cx="7167808" cy="869159"/>
          </a:xfrm>
        </p:spPr>
        <p:txBody>
          <a:bodyPr>
            <a:normAutofit/>
          </a:bodyPr>
          <a:lstStyle/>
          <a:p>
            <a:r>
              <a:rPr lang="en-US" altLang="ja-JP" sz="2400" dirty="0">
                <a:latin typeface="ＭＳ Ｐゴシック" panose="020B0600070205080204" pitchFamily="50" charset="-128"/>
                <a:ea typeface="ＭＳ Ｐゴシック" panose="020B0600070205080204" pitchFamily="50" charset="-128"/>
              </a:rPr>
              <a:t>Combination is 2 x 2 shown as bellow.</a:t>
            </a:r>
          </a:p>
        </p:txBody>
      </p:sp>
      <p:graphicFrame>
        <p:nvGraphicFramePr>
          <p:cNvPr id="3" name="表 4">
            <a:extLst>
              <a:ext uri="{FF2B5EF4-FFF2-40B4-BE49-F238E27FC236}">
                <a16:creationId xmlns:a16="http://schemas.microsoft.com/office/drawing/2014/main" id="{EB2D55AF-EA1B-478D-B72E-511C6A1C45D8}"/>
              </a:ext>
            </a:extLst>
          </p:cNvPr>
          <p:cNvGraphicFramePr>
            <a:graphicFrameLocks noGrp="1"/>
          </p:cNvGraphicFramePr>
          <p:nvPr>
            <p:extLst>
              <p:ext uri="{D42A27DB-BD31-4B8C-83A1-F6EECF244321}">
                <p14:modId xmlns:p14="http://schemas.microsoft.com/office/powerpoint/2010/main" val="2230849789"/>
              </p:ext>
            </p:extLst>
          </p:nvPr>
        </p:nvGraphicFramePr>
        <p:xfrm>
          <a:off x="1504082" y="2877089"/>
          <a:ext cx="5936977" cy="1936058"/>
        </p:xfrm>
        <a:graphic>
          <a:graphicData uri="http://schemas.openxmlformats.org/drawingml/2006/table">
            <a:tbl>
              <a:tblPr firstRow="1" bandRow="1">
                <a:tableStyleId>{5C22544A-7EE6-4342-B048-85BDC9FD1C3A}</a:tableStyleId>
              </a:tblPr>
              <a:tblGrid>
                <a:gridCol w="940907">
                  <a:extLst>
                    <a:ext uri="{9D8B030D-6E8A-4147-A177-3AD203B41FA5}">
                      <a16:colId xmlns:a16="http://schemas.microsoft.com/office/drawing/2014/main" val="927523947"/>
                    </a:ext>
                  </a:extLst>
                </a:gridCol>
                <a:gridCol w="2398643">
                  <a:extLst>
                    <a:ext uri="{9D8B030D-6E8A-4147-A177-3AD203B41FA5}">
                      <a16:colId xmlns:a16="http://schemas.microsoft.com/office/drawing/2014/main" val="1320882008"/>
                    </a:ext>
                  </a:extLst>
                </a:gridCol>
                <a:gridCol w="2597427">
                  <a:extLst>
                    <a:ext uri="{9D8B030D-6E8A-4147-A177-3AD203B41FA5}">
                      <a16:colId xmlns:a16="http://schemas.microsoft.com/office/drawing/2014/main" val="4028565681"/>
                    </a:ext>
                  </a:extLst>
                </a:gridCol>
              </a:tblGrid>
              <a:tr h="682792">
                <a:tc>
                  <a:txBody>
                    <a:bodyPr/>
                    <a:lstStyle/>
                    <a:p>
                      <a:r>
                        <a:rPr kumimoji="1" lang="en-US" altLang="ja-JP" sz="2400" dirty="0">
                          <a:latin typeface="ＭＳ Ｐゴシック" panose="020B0600070205080204" pitchFamily="50" charset="-128"/>
                          <a:ea typeface="ＭＳ Ｐゴシック" panose="020B0600070205080204" pitchFamily="50" charset="-128"/>
                        </a:rPr>
                        <a:t>Type</a:t>
                      </a:r>
                      <a:endParaRPr kumimoji="1" lang="ja-JP" altLang="en-US" sz="2400" dirty="0">
                        <a:latin typeface="ＭＳ Ｐゴシック" panose="020B0600070205080204" pitchFamily="50" charset="-128"/>
                        <a:ea typeface="ＭＳ Ｐゴシック" panose="020B0600070205080204" pitchFamily="50" charset="-128"/>
                      </a:endParaRPr>
                    </a:p>
                  </a:txBody>
                  <a:tcPr/>
                </a:tc>
                <a:tc>
                  <a:txBody>
                    <a:bodyPr/>
                    <a:lstStyle/>
                    <a:p>
                      <a:r>
                        <a:rPr kumimoji="1" lang="en-US" altLang="ja-JP" sz="2400" dirty="0">
                          <a:latin typeface="ＭＳ Ｐゴシック" panose="020B0600070205080204" pitchFamily="50" charset="-128"/>
                          <a:ea typeface="ＭＳ Ｐゴシック" panose="020B0600070205080204" pitchFamily="50" charset="-128"/>
                        </a:rPr>
                        <a:t>SA (Supply Air) side</a:t>
                      </a:r>
                      <a:endParaRPr kumimoji="1" lang="ja-JP" altLang="en-US" sz="2400" dirty="0">
                        <a:latin typeface="ＭＳ Ｐゴシック" panose="020B0600070205080204" pitchFamily="50" charset="-128"/>
                        <a:ea typeface="ＭＳ Ｐゴシック" panose="020B0600070205080204" pitchFamily="50" charset="-128"/>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dirty="0">
                          <a:latin typeface="ＭＳ Ｐゴシック" panose="020B0600070205080204" pitchFamily="50" charset="-128"/>
                          <a:ea typeface="ＭＳ Ｐゴシック" panose="020B0600070205080204" pitchFamily="50" charset="-128"/>
                        </a:rPr>
                        <a:t>EA (Exhaust air) side</a:t>
                      </a:r>
                      <a:endParaRPr kumimoji="1" lang="ja-JP" altLang="en-US" sz="2400" dirty="0">
                        <a:latin typeface="ＭＳ Ｐゴシック" panose="020B0600070205080204" pitchFamily="50" charset="-128"/>
                        <a:ea typeface="ＭＳ Ｐゴシック" panose="020B0600070205080204" pitchFamily="50" charset="-128"/>
                      </a:endParaRPr>
                    </a:p>
                  </a:txBody>
                  <a:tcPr/>
                </a:tc>
                <a:extLst>
                  <a:ext uri="{0D108BD9-81ED-4DB2-BD59-A6C34878D82A}">
                    <a16:rowId xmlns:a16="http://schemas.microsoft.com/office/drawing/2014/main" val="70457226"/>
                  </a:ext>
                </a:extLst>
              </a:tr>
              <a:tr h="562197">
                <a:tc>
                  <a:txBody>
                    <a:bodyPr/>
                    <a:lstStyle/>
                    <a:p>
                      <a:r>
                        <a:rPr kumimoji="1" lang="en-US" altLang="ja-JP" sz="2400" dirty="0">
                          <a:latin typeface="ＭＳ Ｐゴシック" panose="020B0600070205080204" pitchFamily="50" charset="-128"/>
                          <a:ea typeface="ＭＳ Ｐゴシック" panose="020B0600070205080204" pitchFamily="50" charset="-128"/>
                        </a:rPr>
                        <a:t>1</a:t>
                      </a:r>
                      <a:endParaRPr kumimoji="1" lang="ja-JP" altLang="en-US" sz="2400" dirty="0">
                        <a:latin typeface="ＭＳ Ｐゴシック" panose="020B0600070205080204" pitchFamily="50" charset="-128"/>
                        <a:ea typeface="ＭＳ Ｐゴシック" panose="020B0600070205080204" pitchFamily="50" charset="-128"/>
                      </a:endParaRPr>
                    </a:p>
                  </a:txBody>
                  <a:tcPr/>
                </a:tc>
                <a:tc>
                  <a:txBody>
                    <a:bodyPr/>
                    <a:lstStyle/>
                    <a:p>
                      <a:r>
                        <a:rPr kumimoji="1" lang="en-US" altLang="ja-JP" sz="2400" dirty="0">
                          <a:latin typeface="ＭＳ Ｐゴシック" panose="020B0600070205080204" pitchFamily="50" charset="-128"/>
                          <a:ea typeface="ＭＳ Ｐゴシック" panose="020B0600070205080204" pitchFamily="50" charset="-128"/>
                        </a:rPr>
                        <a:t>CAV</a:t>
                      </a:r>
                      <a:endParaRPr kumimoji="1" lang="ja-JP" altLang="en-US" sz="2400" dirty="0">
                        <a:latin typeface="ＭＳ Ｐゴシック" panose="020B0600070205080204" pitchFamily="50" charset="-128"/>
                        <a:ea typeface="ＭＳ Ｐゴシック" panose="020B0600070205080204" pitchFamily="50" charset="-128"/>
                      </a:endParaRPr>
                    </a:p>
                  </a:txBody>
                  <a:tcPr/>
                </a:tc>
                <a:tc>
                  <a:txBody>
                    <a:bodyPr/>
                    <a:lstStyle/>
                    <a:p>
                      <a:r>
                        <a:rPr kumimoji="1" lang="en-US" altLang="ja-JP" sz="2400" dirty="0">
                          <a:latin typeface="ＭＳ Ｐゴシック" panose="020B0600070205080204" pitchFamily="50" charset="-128"/>
                          <a:ea typeface="ＭＳ Ｐゴシック" panose="020B0600070205080204" pitchFamily="50" charset="-128"/>
                        </a:rPr>
                        <a:t>CAP</a:t>
                      </a:r>
                      <a:endParaRPr kumimoji="1" lang="ja-JP" altLang="en-US" sz="2400" dirty="0">
                        <a:latin typeface="ＭＳ Ｐゴシック" panose="020B0600070205080204" pitchFamily="50" charset="-128"/>
                        <a:ea typeface="ＭＳ Ｐゴシック" panose="020B0600070205080204" pitchFamily="50" charset="-128"/>
                      </a:endParaRPr>
                    </a:p>
                  </a:txBody>
                  <a:tcPr/>
                </a:tc>
                <a:extLst>
                  <a:ext uri="{0D108BD9-81ED-4DB2-BD59-A6C34878D82A}">
                    <a16:rowId xmlns:a16="http://schemas.microsoft.com/office/drawing/2014/main" val="2596323061"/>
                  </a:ext>
                </a:extLst>
              </a:tr>
              <a:tr h="550901">
                <a:tc>
                  <a:txBody>
                    <a:bodyPr/>
                    <a:lstStyle/>
                    <a:p>
                      <a:r>
                        <a:rPr kumimoji="1" lang="en-US" altLang="ja-JP" sz="2400" dirty="0">
                          <a:latin typeface="ＭＳ Ｐゴシック" panose="020B0600070205080204" pitchFamily="50" charset="-128"/>
                          <a:ea typeface="ＭＳ Ｐゴシック" panose="020B0600070205080204" pitchFamily="50" charset="-128"/>
                        </a:rPr>
                        <a:t>2</a:t>
                      </a:r>
                      <a:endParaRPr kumimoji="1" lang="ja-JP" altLang="en-US" sz="2400" dirty="0">
                        <a:latin typeface="ＭＳ Ｐゴシック" panose="020B0600070205080204" pitchFamily="50" charset="-128"/>
                        <a:ea typeface="ＭＳ Ｐゴシック" panose="020B0600070205080204" pitchFamily="50" charset="-128"/>
                      </a:endParaRPr>
                    </a:p>
                  </a:txBody>
                  <a:tcPr/>
                </a:tc>
                <a:tc>
                  <a:txBody>
                    <a:bodyPr/>
                    <a:lstStyle/>
                    <a:p>
                      <a:r>
                        <a:rPr kumimoji="1" lang="en-US" altLang="ja-JP" sz="2400" dirty="0">
                          <a:latin typeface="ＭＳ Ｐゴシック" panose="020B0600070205080204" pitchFamily="50" charset="-128"/>
                          <a:ea typeface="ＭＳ Ｐゴシック" panose="020B0600070205080204" pitchFamily="50" charset="-128"/>
                        </a:rPr>
                        <a:t>CAP</a:t>
                      </a:r>
                      <a:endParaRPr kumimoji="1" lang="ja-JP" altLang="en-US" sz="2400" dirty="0">
                        <a:latin typeface="ＭＳ Ｐゴシック" panose="020B0600070205080204" pitchFamily="50" charset="-128"/>
                        <a:ea typeface="ＭＳ Ｐゴシック" panose="020B0600070205080204" pitchFamily="50" charset="-128"/>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dirty="0">
                          <a:latin typeface="ＭＳ Ｐゴシック" panose="020B0600070205080204" pitchFamily="50" charset="-128"/>
                          <a:ea typeface="ＭＳ Ｐゴシック" panose="020B0600070205080204" pitchFamily="50" charset="-128"/>
                        </a:rPr>
                        <a:t>CAV</a:t>
                      </a:r>
                    </a:p>
                  </a:txBody>
                  <a:tcPr/>
                </a:tc>
                <a:extLst>
                  <a:ext uri="{0D108BD9-81ED-4DB2-BD59-A6C34878D82A}">
                    <a16:rowId xmlns:a16="http://schemas.microsoft.com/office/drawing/2014/main" val="3600561902"/>
                  </a:ext>
                </a:extLst>
              </a:tr>
            </a:tbl>
          </a:graphicData>
        </a:graphic>
      </p:graphicFrame>
      <p:sp>
        <p:nvSpPr>
          <p:cNvPr id="20" name="コンテンツ プレースホルダー 3">
            <a:extLst>
              <a:ext uri="{FF2B5EF4-FFF2-40B4-BE49-F238E27FC236}">
                <a16:creationId xmlns:a16="http://schemas.microsoft.com/office/drawing/2014/main" id="{17818502-B29A-487C-90DA-FA86AD2C2D96}"/>
              </a:ext>
            </a:extLst>
          </p:cNvPr>
          <p:cNvSpPr txBox="1">
            <a:spLocks/>
          </p:cNvSpPr>
          <p:nvPr/>
        </p:nvSpPr>
        <p:spPr>
          <a:xfrm>
            <a:off x="810001" y="5348378"/>
            <a:ext cx="7167807" cy="916344"/>
          </a:xfrm>
          <a:prstGeom prst="rect">
            <a:avLst/>
          </a:prstGeom>
          <a:effectLst>
            <a:outerShdw blurRad="50800" dir="14400000">
              <a:srgbClr val="000000">
                <a:alpha val="40000"/>
              </a:srgbClr>
            </a:outerShdw>
          </a:effectLst>
        </p:spPr>
        <p:txBody>
          <a:bodyPr vert="horz" lIns="91440" tIns="45720" rIns="91440" bIns="45720" rtlCol="0" anchor="ctr">
            <a:normAutofit/>
          </a:bodyPr>
          <a:lstStyle>
            <a:lvl1pPr marL="342900" indent="-342900" algn="l" defTabSz="457200" rtl="0" eaLnBrk="1" latinLnBrk="0" hangingPunct="1">
              <a:spcBef>
                <a:spcPct val="20000"/>
              </a:spcBef>
              <a:spcAft>
                <a:spcPts val="600"/>
              </a:spcAft>
              <a:buClr>
                <a:schemeClr val="accent1"/>
              </a:buClr>
              <a:buFont typeface="Wingdings 2" charset="2"/>
              <a:buChar char=""/>
              <a:defRPr kumimoji="1"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kumimoji="1"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kumimoji="1"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9pPr>
          </a:lstStyle>
          <a:p>
            <a:r>
              <a:rPr lang="en-US" altLang="ja-JP" sz="2400" dirty="0">
                <a:latin typeface="ＭＳ Ｐゴシック" panose="020B0600070205080204" pitchFamily="50" charset="-128"/>
                <a:ea typeface="ＭＳ Ｐゴシック" panose="020B0600070205080204" pitchFamily="50" charset="-128"/>
              </a:rPr>
              <a:t>Do you think which combination is better for BSL3 lab?</a:t>
            </a:r>
          </a:p>
        </p:txBody>
      </p:sp>
      <p:cxnSp>
        <p:nvCxnSpPr>
          <p:cNvPr id="32" name="直線コネクタ 31">
            <a:extLst>
              <a:ext uri="{FF2B5EF4-FFF2-40B4-BE49-F238E27FC236}">
                <a16:creationId xmlns:a16="http://schemas.microsoft.com/office/drawing/2014/main" id="{D63F434F-300F-4793-9733-118027903F34}"/>
              </a:ext>
            </a:extLst>
          </p:cNvPr>
          <p:cNvCxnSpPr/>
          <p:nvPr/>
        </p:nvCxnSpPr>
        <p:spPr>
          <a:xfrm>
            <a:off x="11093043" y="3319732"/>
            <a:ext cx="954157" cy="0"/>
          </a:xfrm>
          <a:prstGeom prst="line">
            <a:avLst/>
          </a:prstGeom>
          <a:ln w="50800">
            <a:solidFill>
              <a:srgbClr val="00B0F0"/>
            </a:solidFill>
            <a:tailEnd type="triangle"/>
          </a:ln>
        </p:spPr>
        <p:style>
          <a:lnRef idx="1">
            <a:schemeClr val="dk1"/>
          </a:lnRef>
          <a:fillRef idx="0">
            <a:schemeClr val="dk1"/>
          </a:fillRef>
          <a:effectRef idx="0">
            <a:schemeClr val="dk1"/>
          </a:effectRef>
          <a:fontRef idx="minor">
            <a:schemeClr val="tx1"/>
          </a:fontRef>
        </p:style>
      </p:cxnSp>
      <p:cxnSp>
        <p:nvCxnSpPr>
          <p:cNvPr id="33" name="直線コネクタ 32">
            <a:extLst>
              <a:ext uri="{FF2B5EF4-FFF2-40B4-BE49-F238E27FC236}">
                <a16:creationId xmlns:a16="http://schemas.microsoft.com/office/drawing/2014/main" id="{FBFA0C94-1276-4BBB-A99A-2B923A0CBD03}"/>
              </a:ext>
            </a:extLst>
          </p:cNvPr>
          <p:cNvCxnSpPr/>
          <p:nvPr/>
        </p:nvCxnSpPr>
        <p:spPr>
          <a:xfrm>
            <a:off x="8641199" y="3315249"/>
            <a:ext cx="954157" cy="0"/>
          </a:xfrm>
          <a:prstGeom prst="line">
            <a:avLst/>
          </a:prstGeom>
          <a:ln w="50800">
            <a:solidFill>
              <a:srgbClr val="00B0F0"/>
            </a:solidFill>
          </a:ln>
        </p:spPr>
        <p:style>
          <a:lnRef idx="1">
            <a:schemeClr val="dk1"/>
          </a:lnRef>
          <a:fillRef idx="0">
            <a:schemeClr val="dk1"/>
          </a:fillRef>
          <a:effectRef idx="0">
            <a:schemeClr val="dk1"/>
          </a:effectRef>
          <a:fontRef idx="minor">
            <a:schemeClr val="tx1"/>
          </a:fontRef>
        </p:style>
      </p:cxnSp>
      <p:sp>
        <p:nvSpPr>
          <p:cNvPr id="34" name="正方形/長方形 33">
            <a:extLst>
              <a:ext uri="{FF2B5EF4-FFF2-40B4-BE49-F238E27FC236}">
                <a16:creationId xmlns:a16="http://schemas.microsoft.com/office/drawing/2014/main" id="{0DDE5E44-7267-43AC-89CC-8D70C6CB3A7C}"/>
              </a:ext>
            </a:extLst>
          </p:cNvPr>
          <p:cNvSpPr/>
          <p:nvPr/>
        </p:nvSpPr>
        <p:spPr>
          <a:xfrm>
            <a:off x="8879740" y="3819744"/>
            <a:ext cx="2902226" cy="1986806"/>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Room</a:t>
            </a:r>
            <a:endPar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35" name="正方形/長方形 34">
            <a:extLst>
              <a:ext uri="{FF2B5EF4-FFF2-40B4-BE49-F238E27FC236}">
                <a16:creationId xmlns:a16="http://schemas.microsoft.com/office/drawing/2014/main" id="{0788869C-4701-44E7-9F6E-67890826195B}"/>
              </a:ext>
            </a:extLst>
          </p:cNvPr>
          <p:cNvSpPr/>
          <p:nvPr/>
        </p:nvSpPr>
        <p:spPr>
          <a:xfrm>
            <a:off x="8866487" y="3161936"/>
            <a:ext cx="503583" cy="306626"/>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entury Gothic" panose="020B0502020202020204"/>
              <a:ea typeface="ＭＳ ゴシック" panose="020B0609070205080204" pitchFamily="49" charset="-128"/>
              <a:cs typeface="+mn-cs"/>
            </a:endParaRPr>
          </a:p>
        </p:txBody>
      </p:sp>
      <p:sp>
        <p:nvSpPr>
          <p:cNvPr id="36" name="正方形/長方形 35">
            <a:extLst>
              <a:ext uri="{FF2B5EF4-FFF2-40B4-BE49-F238E27FC236}">
                <a16:creationId xmlns:a16="http://schemas.microsoft.com/office/drawing/2014/main" id="{8AFBF42A-9D1C-4CC8-96B9-53C8A6915920}"/>
              </a:ext>
            </a:extLst>
          </p:cNvPr>
          <p:cNvSpPr/>
          <p:nvPr/>
        </p:nvSpPr>
        <p:spPr>
          <a:xfrm>
            <a:off x="11288738" y="3161936"/>
            <a:ext cx="503583" cy="306626"/>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entury Gothic" panose="020B0502020202020204"/>
              <a:ea typeface="ＭＳ ゴシック" panose="020B0609070205080204" pitchFamily="49" charset="-128"/>
              <a:cs typeface="+mn-cs"/>
            </a:endParaRPr>
          </a:p>
        </p:txBody>
      </p:sp>
      <p:cxnSp>
        <p:nvCxnSpPr>
          <p:cNvPr id="37" name="直線矢印コネクタ 36">
            <a:extLst>
              <a:ext uri="{FF2B5EF4-FFF2-40B4-BE49-F238E27FC236}">
                <a16:creationId xmlns:a16="http://schemas.microsoft.com/office/drawing/2014/main" id="{13F73DB7-872B-4417-8D30-B96B0E482F08}"/>
              </a:ext>
            </a:extLst>
          </p:cNvPr>
          <p:cNvCxnSpPr/>
          <p:nvPr/>
        </p:nvCxnSpPr>
        <p:spPr>
          <a:xfrm>
            <a:off x="9595356" y="3315249"/>
            <a:ext cx="0" cy="504495"/>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38" name="直線矢印コネクタ 37">
            <a:extLst>
              <a:ext uri="{FF2B5EF4-FFF2-40B4-BE49-F238E27FC236}">
                <a16:creationId xmlns:a16="http://schemas.microsoft.com/office/drawing/2014/main" id="{A7C619F3-0C25-4D95-ADDB-58BD7F404453}"/>
              </a:ext>
            </a:extLst>
          </p:cNvPr>
          <p:cNvCxnSpPr/>
          <p:nvPr/>
        </p:nvCxnSpPr>
        <p:spPr>
          <a:xfrm>
            <a:off x="11092456" y="3319732"/>
            <a:ext cx="0" cy="504495"/>
          </a:xfrm>
          <a:prstGeom prst="straightConnector1">
            <a:avLst/>
          </a:prstGeom>
          <a:ln w="50800">
            <a:tailEnd type="none"/>
          </a:ln>
        </p:spPr>
        <p:style>
          <a:lnRef idx="1">
            <a:schemeClr val="accent1"/>
          </a:lnRef>
          <a:fillRef idx="0">
            <a:schemeClr val="accent1"/>
          </a:fillRef>
          <a:effectRef idx="0">
            <a:schemeClr val="accent1"/>
          </a:effectRef>
          <a:fontRef idx="minor">
            <a:schemeClr val="tx1"/>
          </a:fontRef>
        </p:style>
      </p:cxnSp>
      <p:sp>
        <p:nvSpPr>
          <p:cNvPr id="39" name="テキスト ボックス 38">
            <a:extLst>
              <a:ext uri="{FF2B5EF4-FFF2-40B4-BE49-F238E27FC236}">
                <a16:creationId xmlns:a16="http://schemas.microsoft.com/office/drawing/2014/main" id="{E2BCF311-A9EF-4DF9-A9CF-2DE7AB47457F}"/>
              </a:ext>
            </a:extLst>
          </p:cNvPr>
          <p:cNvSpPr txBox="1"/>
          <p:nvPr/>
        </p:nvSpPr>
        <p:spPr>
          <a:xfrm>
            <a:off x="8650945" y="2326343"/>
            <a:ext cx="1130364" cy="830997"/>
          </a:xfrm>
          <a:prstGeom prst="rect">
            <a:avLst/>
          </a:prstGeom>
          <a:noFill/>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CAV or</a:t>
            </a:r>
          </a:p>
          <a:p>
            <a:pPr marL="0" marR="0" lvl="0" indent="0"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CAP</a:t>
            </a:r>
            <a:endParaRPr kumimoji="1" lang="ja-JP" altLang="en-US"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40" name="テキスト ボックス 39">
            <a:extLst>
              <a:ext uri="{FF2B5EF4-FFF2-40B4-BE49-F238E27FC236}">
                <a16:creationId xmlns:a16="http://schemas.microsoft.com/office/drawing/2014/main" id="{0E43F7EA-F9B6-4C84-A66D-49A80C72753B}"/>
              </a:ext>
            </a:extLst>
          </p:cNvPr>
          <p:cNvSpPr txBox="1"/>
          <p:nvPr/>
        </p:nvSpPr>
        <p:spPr>
          <a:xfrm>
            <a:off x="9134440" y="3828707"/>
            <a:ext cx="954157"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SA</a:t>
            </a:r>
            <a:endPar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41" name="テキスト ボックス 40">
            <a:extLst>
              <a:ext uri="{FF2B5EF4-FFF2-40B4-BE49-F238E27FC236}">
                <a16:creationId xmlns:a16="http://schemas.microsoft.com/office/drawing/2014/main" id="{5269CC93-8B54-41DD-A97B-EB47E2BB3AEB}"/>
              </a:ext>
            </a:extLst>
          </p:cNvPr>
          <p:cNvSpPr txBox="1"/>
          <p:nvPr/>
        </p:nvSpPr>
        <p:spPr>
          <a:xfrm>
            <a:off x="10627424" y="3837673"/>
            <a:ext cx="935510"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EA</a:t>
            </a:r>
            <a:endPar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42" name="テキスト ボックス 41">
            <a:extLst>
              <a:ext uri="{FF2B5EF4-FFF2-40B4-BE49-F238E27FC236}">
                <a16:creationId xmlns:a16="http://schemas.microsoft.com/office/drawing/2014/main" id="{5B2C3745-1793-4ED7-8681-1B39D184501B}"/>
              </a:ext>
            </a:extLst>
          </p:cNvPr>
          <p:cNvSpPr txBox="1"/>
          <p:nvPr/>
        </p:nvSpPr>
        <p:spPr>
          <a:xfrm>
            <a:off x="11047637" y="2313661"/>
            <a:ext cx="1130364" cy="830997"/>
          </a:xfrm>
          <a:prstGeom prst="rect">
            <a:avLst/>
          </a:prstGeom>
          <a:noFill/>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CAV or</a:t>
            </a:r>
          </a:p>
          <a:p>
            <a:pPr marL="0" marR="0" lvl="0" indent="0"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CAP</a:t>
            </a:r>
            <a:endParaRPr kumimoji="1" lang="ja-JP" altLang="en-US"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Tree>
    <p:extLst>
      <p:ext uri="{BB962C8B-B14F-4D97-AF65-F5344CB8AC3E}">
        <p14:creationId xmlns:p14="http://schemas.microsoft.com/office/powerpoint/2010/main" val="23195524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92B20AD-40DB-4152-A10B-BF73B611E16B}"/>
              </a:ext>
            </a:extLst>
          </p:cNvPr>
          <p:cNvSpPr>
            <a:spLocks noGrp="1"/>
          </p:cNvSpPr>
          <p:nvPr>
            <p:ph type="title"/>
          </p:nvPr>
        </p:nvSpPr>
        <p:spPr/>
        <p:txBody>
          <a:bodyPr/>
          <a:lstStyle/>
          <a:p>
            <a:r>
              <a:rPr lang="en-US" altLang="ja-JP" dirty="0">
                <a:latin typeface="ＭＳ Ｐゴシック" panose="020B0600070205080204" pitchFamily="50" charset="-128"/>
                <a:ea typeface="ＭＳ Ｐゴシック" panose="020B0600070205080204" pitchFamily="50" charset="-128"/>
              </a:rPr>
              <a:t>Combination of CAV </a:t>
            </a:r>
            <a:r>
              <a:rPr kumimoji="1" lang="en-US" altLang="ja-JP" dirty="0">
                <a:latin typeface="ＭＳ Ｐゴシック" panose="020B0600070205080204" pitchFamily="50" charset="-128"/>
                <a:ea typeface="ＭＳ Ｐゴシック" panose="020B0600070205080204" pitchFamily="50" charset="-128"/>
              </a:rPr>
              <a:t>- CAP </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4" name="コンテンツ プレースホルダー 3">
            <a:extLst>
              <a:ext uri="{FF2B5EF4-FFF2-40B4-BE49-F238E27FC236}">
                <a16:creationId xmlns:a16="http://schemas.microsoft.com/office/drawing/2014/main" id="{D65054C6-F2DA-4CCC-8AFE-DBC752F074CA}"/>
              </a:ext>
            </a:extLst>
          </p:cNvPr>
          <p:cNvSpPr>
            <a:spLocks noGrp="1"/>
          </p:cNvSpPr>
          <p:nvPr>
            <p:ph idx="1"/>
          </p:nvPr>
        </p:nvSpPr>
        <p:spPr>
          <a:xfrm>
            <a:off x="818712" y="1881812"/>
            <a:ext cx="7816639" cy="4976185"/>
          </a:xfrm>
        </p:spPr>
        <p:txBody>
          <a:bodyPr>
            <a:noAutofit/>
          </a:bodyPr>
          <a:lstStyle/>
          <a:p>
            <a:r>
              <a:rPr lang="en-US" altLang="ja-JP" sz="2400" dirty="0">
                <a:latin typeface="ＭＳ Ｐゴシック" panose="020B0600070205080204" pitchFamily="50" charset="-128"/>
                <a:ea typeface="ＭＳ Ｐゴシック" panose="020B0600070205080204" pitchFamily="50" charset="-128"/>
              </a:rPr>
              <a:t>SA is controlled by CAV and EA is controlled by ‘CAP’.</a:t>
            </a:r>
          </a:p>
          <a:p>
            <a:r>
              <a:rPr lang="en-US" altLang="ja-JP" sz="2400" dirty="0">
                <a:latin typeface="ＭＳ Ｐゴシック" panose="020B0600070205080204" pitchFamily="50" charset="-128"/>
                <a:ea typeface="ＭＳ Ｐゴシック" panose="020B0600070205080204" pitchFamily="50" charset="-128"/>
              </a:rPr>
              <a:t>However, in case outdoor exhaust type BSC (Bio Safety Cabinet) is used, and in case CAV is used in order to control EA volume of BSC, both CAV and CAP are used in EA, so consistency is lost.</a:t>
            </a:r>
          </a:p>
        </p:txBody>
      </p:sp>
      <p:cxnSp>
        <p:nvCxnSpPr>
          <p:cNvPr id="5" name="直線コネクタ 4">
            <a:extLst>
              <a:ext uri="{FF2B5EF4-FFF2-40B4-BE49-F238E27FC236}">
                <a16:creationId xmlns:a16="http://schemas.microsoft.com/office/drawing/2014/main" id="{2BEB0F3F-BF03-404D-9C93-DB49D02CA21D}"/>
              </a:ext>
            </a:extLst>
          </p:cNvPr>
          <p:cNvCxnSpPr/>
          <p:nvPr/>
        </p:nvCxnSpPr>
        <p:spPr>
          <a:xfrm>
            <a:off x="11093043" y="3319732"/>
            <a:ext cx="954157" cy="0"/>
          </a:xfrm>
          <a:prstGeom prst="line">
            <a:avLst/>
          </a:prstGeom>
          <a:ln w="50800">
            <a:solidFill>
              <a:srgbClr val="00B0F0"/>
            </a:solidFill>
            <a:tailEnd type="triangle"/>
          </a:ln>
        </p:spPr>
        <p:style>
          <a:lnRef idx="1">
            <a:schemeClr val="dk1"/>
          </a:lnRef>
          <a:fillRef idx="0">
            <a:schemeClr val="dk1"/>
          </a:fillRef>
          <a:effectRef idx="0">
            <a:schemeClr val="dk1"/>
          </a:effectRef>
          <a:fontRef idx="minor">
            <a:schemeClr val="tx1"/>
          </a:fontRef>
        </p:style>
      </p:cxnSp>
      <p:cxnSp>
        <p:nvCxnSpPr>
          <p:cNvPr id="6" name="直線コネクタ 5">
            <a:extLst>
              <a:ext uri="{FF2B5EF4-FFF2-40B4-BE49-F238E27FC236}">
                <a16:creationId xmlns:a16="http://schemas.microsoft.com/office/drawing/2014/main" id="{2CA67224-5F6F-442A-8C69-1107ADD43653}"/>
              </a:ext>
            </a:extLst>
          </p:cNvPr>
          <p:cNvCxnSpPr/>
          <p:nvPr/>
        </p:nvCxnSpPr>
        <p:spPr>
          <a:xfrm>
            <a:off x="8641199" y="3315249"/>
            <a:ext cx="954157" cy="0"/>
          </a:xfrm>
          <a:prstGeom prst="line">
            <a:avLst/>
          </a:prstGeom>
          <a:ln w="50800">
            <a:solidFill>
              <a:srgbClr val="00B0F0"/>
            </a:solidFill>
          </a:ln>
        </p:spPr>
        <p:style>
          <a:lnRef idx="1">
            <a:schemeClr val="dk1"/>
          </a:lnRef>
          <a:fillRef idx="0">
            <a:schemeClr val="dk1"/>
          </a:fillRef>
          <a:effectRef idx="0">
            <a:schemeClr val="dk1"/>
          </a:effectRef>
          <a:fontRef idx="minor">
            <a:schemeClr val="tx1"/>
          </a:fontRef>
        </p:style>
      </p:cxnSp>
      <p:sp>
        <p:nvSpPr>
          <p:cNvPr id="7" name="正方形/長方形 6">
            <a:extLst>
              <a:ext uri="{FF2B5EF4-FFF2-40B4-BE49-F238E27FC236}">
                <a16:creationId xmlns:a16="http://schemas.microsoft.com/office/drawing/2014/main" id="{01635C0D-D331-4B8C-846E-3DFF6863D14D}"/>
              </a:ext>
            </a:extLst>
          </p:cNvPr>
          <p:cNvSpPr/>
          <p:nvPr/>
        </p:nvSpPr>
        <p:spPr>
          <a:xfrm>
            <a:off x="8879740" y="3819744"/>
            <a:ext cx="2902226" cy="1986806"/>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Room</a:t>
            </a:r>
            <a:endPar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8" name="正方形/長方形 7">
            <a:extLst>
              <a:ext uri="{FF2B5EF4-FFF2-40B4-BE49-F238E27FC236}">
                <a16:creationId xmlns:a16="http://schemas.microsoft.com/office/drawing/2014/main" id="{86B1CB0E-AF16-41C2-B966-99AA82A2097A}"/>
              </a:ext>
            </a:extLst>
          </p:cNvPr>
          <p:cNvSpPr/>
          <p:nvPr/>
        </p:nvSpPr>
        <p:spPr>
          <a:xfrm>
            <a:off x="8866487" y="3161936"/>
            <a:ext cx="503583" cy="306626"/>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entury Gothic" panose="020B0502020202020204"/>
              <a:ea typeface="ＭＳ ゴシック" panose="020B0609070205080204" pitchFamily="49" charset="-128"/>
              <a:cs typeface="+mn-cs"/>
            </a:endParaRPr>
          </a:p>
        </p:txBody>
      </p:sp>
      <p:sp>
        <p:nvSpPr>
          <p:cNvPr id="9" name="正方形/長方形 8">
            <a:extLst>
              <a:ext uri="{FF2B5EF4-FFF2-40B4-BE49-F238E27FC236}">
                <a16:creationId xmlns:a16="http://schemas.microsoft.com/office/drawing/2014/main" id="{6D9EB996-804F-4E64-A8E9-F289FFE83AF6}"/>
              </a:ext>
            </a:extLst>
          </p:cNvPr>
          <p:cNvSpPr/>
          <p:nvPr/>
        </p:nvSpPr>
        <p:spPr>
          <a:xfrm>
            <a:off x="11288738" y="3161936"/>
            <a:ext cx="503583" cy="306626"/>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entury Gothic" panose="020B0502020202020204"/>
              <a:ea typeface="ＭＳ ゴシック" panose="020B0609070205080204" pitchFamily="49" charset="-128"/>
              <a:cs typeface="+mn-cs"/>
            </a:endParaRPr>
          </a:p>
        </p:txBody>
      </p:sp>
      <p:cxnSp>
        <p:nvCxnSpPr>
          <p:cNvPr id="10" name="直線矢印コネクタ 9">
            <a:extLst>
              <a:ext uri="{FF2B5EF4-FFF2-40B4-BE49-F238E27FC236}">
                <a16:creationId xmlns:a16="http://schemas.microsoft.com/office/drawing/2014/main" id="{AD0C9051-9664-4E0C-821D-E0D5748A98F1}"/>
              </a:ext>
            </a:extLst>
          </p:cNvPr>
          <p:cNvCxnSpPr/>
          <p:nvPr/>
        </p:nvCxnSpPr>
        <p:spPr>
          <a:xfrm>
            <a:off x="9595356" y="3315249"/>
            <a:ext cx="0" cy="504495"/>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1" name="直線矢印コネクタ 10">
            <a:extLst>
              <a:ext uri="{FF2B5EF4-FFF2-40B4-BE49-F238E27FC236}">
                <a16:creationId xmlns:a16="http://schemas.microsoft.com/office/drawing/2014/main" id="{C6F04244-1409-4DC6-8568-77957537ACA2}"/>
              </a:ext>
            </a:extLst>
          </p:cNvPr>
          <p:cNvCxnSpPr/>
          <p:nvPr/>
        </p:nvCxnSpPr>
        <p:spPr>
          <a:xfrm>
            <a:off x="11092456" y="3319732"/>
            <a:ext cx="0" cy="504495"/>
          </a:xfrm>
          <a:prstGeom prst="straightConnector1">
            <a:avLst/>
          </a:prstGeom>
          <a:ln w="50800">
            <a:tailEnd type="none"/>
          </a:ln>
        </p:spPr>
        <p:style>
          <a:lnRef idx="1">
            <a:schemeClr val="accent1"/>
          </a:lnRef>
          <a:fillRef idx="0">
            <a:schemeClr val="accent1"/>
          </a:fillRef>
          <a:effectRef idx="0">
            <a:schemeClr val="accent1"/>
          </a:effectRef>
          <a:fontRef idx="minor">
            <a:schemeClr val="tx1"/>
          </a:fontRef>
        </p:style>
      </p:cxnSp>
      <p:sp>
        <p:nvSpPr>
          <p:cNvPr id="12" name="テキスト ボックス 11">
            <a:extLst>
              <a:ext uri="{FF2B5EF4-FFF2-40B4-BE49-F238E27FC236}">
                <a16:creationId xmlns:a16="http://schemas.microsoft.com/office/drawing/2014/main" id="{F497C4FE-AE94-46A0-942A-BFA66C04BC13}"/>
              </a:ext>
            </a:extLst>
          </p:cNvPr>
          <p:cNvSpPr txBox="1"/>
          <p:nvPr/>
        </p:nvSpPr>
        <p:spPr>
          <a:xfrm>
            <a:off x="8650944" y="2729753"/>
            <a:ext cx="974619"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2400" dirty="0">
                <a:solidFill>
                  <a:prstClr val="white"/>
                </a:solidFill>
                <a:latin typeface="ＭＳ Ｐゴシック" panose="020B0600070205080204" pitchFamily="50" charset="-128"/>
                <a:ea typeface="ＭＳ Ｐゴシック" panose="020B0600070205080204" pitchFamily="50" charset="-128"/>
              </a:rPr>
              <a:t>CAV</a:t>
            </a:r>
            <a:endParaRPr kumimoji="1" lang="ja-JP" altLang="en-US"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3" name="テキスト ボックス 12">
            <a:extLst>
              <a:ext uri="{FF2B5EF4-FFF2-40B4-BE49-F238E27FC236}">
                <a16:creationId xmlns:a16="http://schemas.microsoft.com/office/drawing/2014/main" id="{42AB30DA-2A29-4764-AAFE-C2DD1BA01573}"/>
              </a:ext>
            </a:extLst>
          </p:cNvPr>
          <p:cNvSpPr txBox="1"/>
          <p:nvPr/>
        </p:nvSpPr>
        <p:spPr>
          <a:xfrm>
            <a:off x="11102786" y="2720789"/>
            <a:ext cx="944414"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2400" dirty="0">
                <a:solidFill>
                  <a:prstClr val="white"/>
                </a:solidFill>
                <a:latin typeface="ＭＳ Ｐゴシック" panose="020B0600070205080204" pitchFamily="50" charset="-128"/>
                <a:ea typeface="ＭＳ Ｐゴシック" panose="020B0600070205080204" pitchFamily="50" charset="-128"/>
              </a:rPr>
              <a:t>CAP</a:t>
            </a:r>
            <a:endParaRPr kumimoji="1" lang="ja-JP" altLang="en-US"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4" name="テキスト ボックス 13">
            <a:extLst>
              <a:ext uri="{FF2B5EF4-FFF2-40B4-BE49-F238E27FC236}">
                <a16:creationId xmlns:a16="http://schemas.microsoft.com/office/drawing/2014/main" id="{408721C3-57C6-4994-8B05-58B67C6B5AEF}"/>
              </a:ext>
            </a:extLst>
          </p:cNvPr>
          <p:cNvSpPr txBox="1"/>
          <p:nvPr/>
        </p:nvSpPr>
        <p:spPr>
          <a:xfrm>
            <a:off x="9134440" y="3828707"/>
            <a:ext cx="954157"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SA</a:t>
            </a:r>
            <a:endPar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5" name="テキスト ボックス 14">
            <a:extLst>
              <a:ext uri="{FF2B5EF4-FFF2-40B4-BE49-F238E27FC236}">
                <a16:creationId xmlns:a16="http://schemas.microsoft.com/office/drawing/2014/main" id="{397534EA-3334-4D98-9755-BCFA89E4404B}"/>
              </a:ext>
            </a:extLst>
          </p:cNvPr>
          <p:cNvSpPr txBox="1"/>
          <p:nvPr/>
        </p:nvSpPr>
        <p:spPr>
          <a:xfrm>
            <a:off x="10627424" y="3837673"/>
            <a:ext cx="935510"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EA</a:t>
            </a:r>
            <a:endPar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3" name="正方形/長方形 2">
            <a:extLst>
              <a:ext uri="{FF2B5EF4-FFF2-40B4-BE49-F238E27FC236}">
                <a16:creationId xmlns:a16="http://schemas.microsoft.com/office/drawing/2014/main" id="{427D0375-D10C-4323-85B9-C04DEA922E94}"/>
              </a:ext>
            </a:extLst>
          </p:cNvPr>
          <p:cNvSpPr/>
          <p:nvPr/>
        </p:nvSpPr>
        <p:spPr>
          <a:xfrm>
            <a:off x="10300049" y="4572000"/>
            <a:ext cx="792407" cy="927847"/>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a:solidFill>
                  <a:schemeClr val="bg1"/>
                </a:solidFill>
                <a:latin typeface="ＭＳ Ｐゴシック" panose="020B0600070205080204" pitchFamily="50" charset="-128"/>
                <a:ea typeface="ＭＳ Ｐゴシック" panose="020B0600070205080204" pitchFamily="50" charset="-128"/>
              </a:rPr>
              <a:t>BSC</a:t>
            </a:r>
            <a:endParaRPr kumimoji="1" lang="ja-JP" altLang="en-US" sz="2400" dirty="0">
              <a:solidFill>
                <a:schemeClr val="bg1"/>
              </a:solidFill>
              <a:latin typeface="ＭＳ Ｐゴシック" panose="020B0600070205080204" pitchFamily="50" charset="-128"/>
              <a:ea typeface="ＭＳ Ｐゴシック" panose="020B0600070205080204" pitchFamily="50" charset="-128"/>
            </a:endParaRPr>
          </a:p>
        </p:txBody>
      </p:sp>
      <p:sp>
        <p:nvSpPr>
          <p:cNvPr id="16" name="正方形/長方形 15">
            <a:extLst>
              <a:ext uri="{FF2B5EF4-FFF2-40B4-BE49-F238E27FC236}">
                <a16:creationId xmlns:a16="http://schemas.microsoft.com/office/drawing/2014/main" id="{E98B2587-A664-4CCD-BA8C-ECE1B16E3E9C}"/>
              </a:ext>
            </a:extLst>
          </p:cNvPr>
          <p:cNvSpPr/>
          <p:nvPr/>
        </p:nvSpPr>
        <p:spPr>
          <a:xfrm>
            <a:off x="10300049" y="5499847"/>
            <a:ext cx="134869" cy="306703"/>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a:extLst>
              <a:ext uri="{FF2B5EF4-FFF2-40B4-BE49-F238E27FC236}">
                <a16:creationId xmlns:a16="http://schemas.microsoft.com/office/drawing/2014/main" id="{1773DF4A-304D-495C-AB71-3A9C91415C1C}"/>
              </a:ext>
            </a:extLst>
          </p:cNvPr>
          <p:cNvSpPr/>
          <p:nvPr/>
        </p:nvSpPr>
        <p:spPr>
          <a:xfrm>
            <a:off x="10963435" y="5504330"/>
            <a:ext cx="134869" cy="306703"/>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8" name="直線矢印コネクタ 17">
            <a:extLst>
              <a:ext uri="{FF2B5EF4-FFF2-40B4-BE49-F238E27FC236}">
                <a16:creationId xmlns:a16="http://schemas.microsoft.com/office/drawing/2014/main" id="{0E9C183D-B250-435F-A0AB-CE05936A041D}"/>
              </a:ext>
            </a:extLst>
          </p:cNvPr>
          <p:cNvCxnSpPr>
            <a:cxnSpLocks/>
            <a:endCxn id="3" idx="0"/>
          </p:cNvCxnSpPr>
          <p:nvPr/>
        </p:nvCxnSpPr>
        <p:spPr>
          <a:xfrm>
            <a:off x="10696253" y="2544285"/>
            <a:ext cx="0" cy="2027715"/>
          </a:xfrm>
          <a:prstGeom prst="straightConnector1">
            <a:avLst/>
          </a:prstGeom>
          <a:ln w="50800">
            <a:tailEnd type="none"/>
          </a:ln>
        </p:spPr>
        <p:style>
          <a:lnRef idx="1">
            <a:schemeClr val="accent1"/>
          </a:lnRef>
          <a:fillRef idx="0">
            <a:schemeClr val="accent1"/>
          </a:fillRef>
          <a:effectRef idx="0">
            <a:schemeClr val="accent1"/>
          </a:effectRef>
          <a:fontRef idx="minor">
            <a:schemeClr val="tx1"/>
          </a:fontRef>
        </p:style>
      </p:cxnSp>
      <p:cxnSp>
        <p:nvCxnSpPr>
          <p:cNvPr id="21" name="直線コネクタ 20">
            <a:extLst>
              <a:ext uri="{FF2B5EF4-FFF2-40B4-BE49-F238E27FC236}">
                <a16:creationId xmlns:a16="http://schemas.microsoft.com/office/drawing/2014/main" id="{F6F415D8-5ED5-4FC4-882E-DE50D2A9104C}"/>
              </a:ext>
            </a:extLst>
          </p:cNvPr>
          <p:cNvCxnSpPr>
            <a:cxnSpLocks/>
          </p:cNvCxnSpPr>
          <p:nvPr/>
        </p:nvCxnSpPr>
        <p:spPr>
          <a:xfrm>
            <a:off x="10696253" y="2548768"/>
            <a:ext cx="1350947" cy="0"/>
          </a:xfrm>
          <a:prstGeom prst="line">
            <a:avLst/>
          </a:prstGeom>
          <a:ln w="50800">
            <a:solidFill>
              <a:srgbClr val="00B0F0"/>
            </a:solidFill>
            <a:tailEnd type="triangle"/>
          </a:ln>
        </p:spPr>
        <p:style>
          <a:lnRef idx="1">
            <a:schemeClr val="dk1"/>
          </a:lnRef>
          <a:fillRef idx="0">
            <a:schemeClr val="dk1"/>
          </a:fillRef>
          <a:effectRef idx="0">
            <a:schemeClr val="dk1"/>
          </a:effectRef>
          <a:fontRef idx="minor">
            <a:schemeClr val="tx1"/>
          </a:fontRef>
        </p:style>
      </p:cxnSp>
      <p:sp>
        <p:nvSpPr>
          <p:cNvPr id="23" name="正方形/長方形 22">
            <a:extLst>
              <a:ext uri="{FF2B5EF4-FFF2-40B4-BE49-F238E27FC236}">
                <a16:creationId xmlns:a16="http://schemas.microsoft.com/office/drawing/2014/main" id="{44A967E7-A56E-4F2F-BB46-42B7BEB6384C}"/>
              </a:ext>
            </a:extLst>
          </p:cNvPr>
          <p:cNvSpPr/>
          <p:nvPr/>
        </p:nvSpPr>
        <p:spPr>
          <a:xfrm>
            <a:off x="11291830" y="2388366"/>
            <a:ext cx="503583" cy="306626"/>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entury Gothic" panose="020B0502020202020204"/>
              <a:ea typeface="ＭＳ ゴシック" panose="020B0609070205080204" pitchFamily="49" charset="-128"/>
              <a:cs typeface="+mn-cs"/>
            </a:endParaRPr>
          </a:p>
        </p:txBody>
      </p:sp>
      <p:sp>
        <p:nvSpPr>
          <p:cNvPr id="24" name="テキスト ボックス 23">
            <a:extLst>
              <a:ext uri="{FF2B5EF4-FFF2-40B4-BE49-F238E27FC236}">
                <a16:creationId xmlns:a16="http://schemas.microsoft.com/office/drawing/2014/main" id="{37DD9109-4AA2-468E-A286-444380ABA4BC}"/>
              </a:ext>
            </a:extLst>
          </p:cNvPr>
          <p:cNvSpPr txBox="1"/>
          <p:nvPr/>
        </p:nvSpPr>
        <p:spPr>
          <a:xfrm>
            <a:off x="11025025" y="1981205"/>
            <a:ext cx="974619"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2400" dirty="0">
                <a:solidFill>
                  <a:prstClr val="white"/>
                </a:solidFill>
                <a:latin typeface="ＭＳ Ｐゴシック" panose="020B0600070205080204" pitchFamily="50" charset="-128"/>
                <a:ea typeface="ＭＳ Ｐゴシック" panose="020B0600070205080204" pitchFamily="50" charset="-128"/>
              </a:rPr>
              <a:t>CAV</a:t>
            </a:r>
            <a:endParaRPr kumimoji="1" lang="ja-JP" altLang="en-US"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Tree>
    <p:extLst>
      <p:ext uri="{BB962C8B-B14F-4D97-AF65-F5344CB8AC3E}">
        <p14:creationId xmlns:p14="http://schemas.microsoft.com/office/powerpoint/2010/main" val="37418512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92B20AD-40DB-4152-A10B-BF73B611E16B}"/>
              </a:ext>
            </a:extLst>
          </p:cNvPr>
          <p:cNvSpPr>
            <a:spLocks noGrp="1"/>
          </p:cNvSpPr>
          <p:nvPr>
            <p:ph type="title"/>
          </p:nvPr>
        </p:nvSpPr>
        <p:spPr/>
        <p:txBody>
          <a:bodyPr/>
          <a:lstStyle/>
          <a:p>
            <a:r>
              <a:rPr lang="en-US" altLang="ja-JP" dirty="0">
                <a:latin typeface="ＭＳ Ｐゴシック" panose="020B0600070205080204" pitchFamily="50" charset="-128"/>
                <a:ea typeface="ＭＳ Ｐゴシック" panose="020B0600070205080204" pitchFamily="50" charset="-128"/>
              </a:rPr>
              <a:t>Combination of CAP </a:t>
            </a:r>
            <a:r>
              <a:rPr kumimoji="1" lang="en-US" altLang="ja-JP" dirty="0">
                <a:latin typeface="ＭＳ Ｐゴシック" panose="020B0600070205080204" pitchFamily="50" charset="-128"/>
                <a:ea typeface="ＭＳ Ｐゴシック" panose="020B0600070205080204" pitchFamily="50" charset="-128"/>
              </a:rPr>
              <a:t>- CAV </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4" name="コンテンツ プレースホルダー 3">
            <a:extLst>
              <a:ext uri="{FF2B5EF4-FFF2-40B4-BE49-F238E27FC236}">
                <a16:creationId xmlns:a16="http://schemas.microsoft.com/office/drawing/2014/main" id="{D65054C6-F2DA-4CCC-8AFE-DBC752F074CA}"/>
              </a:ext>
            </a:extLst>
          </p:cNvPr>
          <p:cNvSpPr>
            <a:spLocks noGrp="1"/>
          </p:cNvSpPr>
          <p:nvPr>
            <p:ph idx="1"/>
          </p:nvPr>
        </p:nvSpPr>
        <p:spPr>
          <a:xfrm>
            <a:off x="818712" y="1881812"/>
            <a:ext cx="7816639" cy="4976181"/>
          </a:xfrm>
        </p:spPr>
        <p:txBody>
          <a:bodyPr>
            <a:noAutofit/>
          </a:bodyPr>
          <a:lstStyle/>
          <a:p>
            <a:r>
              <a:rPr lang="en-US" altLang="ja-JP" sz="2400" dirty="0">
                <a:latin typeface="ＭＳ Ｐゴシック" panose="020B0600070205080204" pitchFamily="50" charset="-128"/>
                <a:ea typeface="ＭＳ Ｐゴシック" panose="020B0600070205080204" pitchFamily="50" charset="-128"/>
              </a:rPr>
              <a:t>SA is controlled by ‘CAP’ and EA is controlled by CAV.</a:t>
            </a:r>
          </a:p>
          <a:p>
            <a:r>
              <a:rPr lang="en-US" altLang="ja-JP" sz="2400" dirty="0">
                <a:latin typeface="ＭＳ Ｐゴシック" panose="020B0600070205080204" pitchFamily="50" charset="-128"/>
                <a:ea typeface="ＭＳ Ｐゴシック" panose="020B0600070205080204" pitchFamily="50" charset="-128"/>
              </a:rPr>
              <a:t>Even if in case outdoor exhaust type BSC (Bio Safety Cabinet) is used, and in case CAV is used in order to control EA volume of BSC, it can be applied.</a:t>
            </a:r>
          </a:p>
          <a:p>
            <a:r>
              <a:rPr lang="en-US" altLang="ja-JP" sz="2400" dirty="0">
                <a:latin typeface="ＭＳ Ｐゴシック" panose="020B0600070205080204" pitchFamily="50" charset="-128"/>
                <a:ea typeface="ＭＳ Ｐゴシック" panose="020B0600070205080204" pitchFamily="50" charset="-128"/>
              </a:rPr>
              <a:t>So, I like this combination.</a:t>
            </a:r>
            <a:endParaRPr lang="ja-JP" altLang="en-US" sz="2400" dirty="0">
              <a:latin typeface="ＭＳ Ｐゴシック" panose="020B0600070205080204" pitchFamily="50" charset="-128"/>
              <a:ea typeface="ＭＳ Ｐゴシック" panose="020B0600070205080204" pitchFamily="50" charset="-128"/>
            </a:endParaRPr>
          </a:p>
        </p:txBody>
      </p:sp>
      <p:cxnSp>
        <p:nvCxnSpPr>
          <p:cNvPr id="5" name="直線コネクタ 4">
            <a:extLst>
              <a:ext uri="{FF2B5EF4-FFF2-40B4-BE49-F238E27FC236}">
                <a16:creationId xmlns:a16="http://schemas.microsoft.com/office/drawing/2014/main" id="{2BEB0F3F-BF03-404D-9C93-DB49D02CA21D}"/>
              </a:ext>
            </a:extLst>
          </p:cNvPr>
          <p:cNvCxnSpPr/>
          <p:nvPr/>
        </p:nvCxnSpPr>
        <p:spPr>
          <a:xfrm>
            <a:off x="11093043" y="3319732"/>
            <a:ext cx="954157" cy="0"/>
          </a:xfrm>
          <a:prstGeom prst="line">
            <a:avLst/>
          </a:prstGeom>
          <a:ln w="50800">
            <a:solidFill>
              <a:srgbClr val="00B0F0"/>
            </a:solidFill>
            <a:tailEnd type="triangle"/>
          </a:ln>
        </p:spPr>
        <p:style>
          <a:lnRef idx="1">
            <a:schemeClr val="dk1"/>
          </a:lnRef>
          <a:fillRef idx="0">
            <a:schemeClr val="dk1"/>
          </a:fillRef>
          <a:effectRef idx="0">
            <a:schemeClr val="dk1"/>
          </a:effectRef>
          <a:fontRef idx="minor">
            <a:schemeClr val="tx1"/>
          </a:fontRef>
        </p:style>
      </p:cxnSp>
      <p:cxnSp>
        <p:nvCxnSpPr>
          <p:cNvPr id="6" name="直線コネクタ 5">
            <a:extLst>
              <a:ext uri="{FF2B5EF4-FFF2-40B4-BE49-F238E27FC236}">
                <a16:creationId xmlns:a16="http://schemas.microsoft.com/office/drawing/2014/main" id="{2CA67224-5F6F-442A-8C69-1107ADD43653}"/>
              </a:ext>
            </a:extLst>
          </p:cNvPr>
          <p:cNvCxnSpPr/>
          <p:nvPr/>
        </p:nvCxnSpPr>
        <p:spPr>
          <a:xfrm>
            <a:off x="8641199" y="3315249"/>
            <a:ext cx="954157" cy="0"/>
          </a:xfrm>
          <a:prstGeom prst="line">
            <a:avLst/>
          </a:prstGeom>
          <a:ln w="50800">
            <a:solidFill>
              <a:srgbClr val="00B0F0"/>
            </a:solidFill>
          </a:ln>
        </p:spPr>
        <p:style>
          <a:lnRef idx="1">
            <a:schemeClr val="dk1"/>
          </a:lnRef>
          <a:fillRef idx="0">
            <a:schemeClr val="dk1"/>
          </a:fillRef>
          <a:effectRef idx="0">
            <a:schemeClr val="dk1"/>
          </a:effectRef>
          <a:fontRef idx="minor">
            <a:schemeClr val="tx1"/>
          </a:fontRef>
        </p:style>
      </p:cxnSp>
      <p:sp>
        <p:nvSpPr>
          <p:cNvPr id="7" name="正方形/長方形 6">
            <a:extLst>
              <a:ext uri="{FF2B5EF4-FFF2-40B4-BE49-F238E27FC236}">
                <a16:creationId xmlns:a16="http://schemas.microsoft.com/office/drawing/2014/main" id="{01635C0D-D331-4B8C-846E-3DFF6863D14D}"/>
              </a:ext>
            </a:extLst>
          </p:cNvPr>
          <p:cNvSpPr/>
          <p:nvPr/>
        </p:nvSpPr>
        <p:spPr>
          <a:xfrm>
            <a:off x="8879740" y="3819744"/>
            <a:ext cx="2902226" cy="1986806"/>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Room</a:t>
            </a:r>
            <a:endPar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8" name="正方形/長方形 7">
            <a:extLst>
              <a:ext uri="{FF2B5EF4-FFF2-40B4-BE49-F238E27FC236}">
                <a16:creationId xmlns:a16="http://schemas.microsoft.com/office/drawing/2014/main" id="{86B1CB0E-AF16-41C2-B966-99AA82A2097A}"/>
              </a:ext>
            </a:extLst>
          </p:cNvPr>
          <p:cNvSpPr/>
          <p:nvPr/>
        </p:nvSpPr>
        <p:spPr>
          <a:xfrm>
            <a:off x="8866487" y="3161936"/>
            <a:ext cx="503583" cy="306626"/>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entury Gothic" panose="020B0502020202020204"/>
              <a:ea typeface="ＭＳ ゴシック" panose="020B0609070205080204" pitchFamily="49" charset="-128"/>
              <a:cs typeface="+mn-cs"/>
            </a:endParaRPr>
          </a:p>
        </p:txBody>
      </p:sp>
      <p:sp>
        <p:nvSpPr>
          <p:cNvPr id="9" name="正方形/長方形 8">
            <a:extLst>
              <a:ext uri="{FF2B5EF4-FFF2-40B4-BE49-F238E27FC236}">
                <a16:creationId xmlns:a16="http://schemas.microsoft.com/office/drawing/2014/main" id="{6D9EB996-804F-4E64-A8E9-F289FFE83AF6}"/>
              </a:ext>
            </a:extLst>
          </p:cNvPr>
          <p:cNvSpPr/>
          <p:nvPr/>
        </p:nvSpPr>
        <p:spPr>
          <a:xfrm>
            <a:off x="11288738" y="3161936"/>
            <a:ext cx="503583" cy="306626"/>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entury Gothic" panose="020B0502020202020204"/>
              <a:ea typeface="ＭＳ ゴシック" panose="020B0609070205080204" pitchFamily="49" charset="-128"/>
              <a:cs typeface="+mn-cs"/>
            </a:endParaRPr>
          </a:p>
        </p:txBody>
      </p:sp>
      <p:cxnSp>
        <p:nvCxnSpPr>
          <p:cNvPr id="10" name="直線矢印コネクタ 9">
            <a:extLst>
              <a:ext uri="{FF2B5EF4-FFF2-40B4-BE49-F238E27FC236}">
                <a16:creationId xmlns:a16="http://schemas.microsoft.com/office/drawing/2014/main" id="{AD0C9051-9664-4E0C-821D-E0D5748A98F1}"/>
              </a:ext>
            </a:extLst>
          </p:cNvPr>
          <p:cNvCxnSpPr/>
          <p:nvPr/>
        </p:nvCxnSpPr>
        <p:spPr>
          <a:xfrm>
            <a:off x="9595356" y="3315249"/>
            <a:ext cx="0" cy="504495"/>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1" name="直線矢印コネクタ 10">
            <a:extLst>
              <a:ext uri="{FF2B5EF4-FFF2-40B4-BE49-F238E27FC236}">
                <a16:creationId xmlns:a16="http://schemas.microsoft.com/office/drawing/2014/main" id="{C6F04244-1409-4DC6-8568-77957537ACA2}"/>
              </a:ext>
            </a:extLst>
          </p:cNvPr>
          <p:cNvCxnSpPr/>
          <p:nvPr/>
        </p:nvCxnSpPr>
        <p:spPr>
          <a:xfrm>
            <a:off x="11092456" y="3319732"/>
            <a:ext cx="0" cy="504495"/>
          </a:xfrm>
          <a:prstGeom prst="straightConnector1">
            <a:avLst/>
          </a:prstGeom>
          <a:ln w="50800">
            <a:tailEnd type="none"/>
          </a:ln>
        </p:spPr>
        <p:style>
          <a:lnRef idx="1">
            <a:schemeClr val="accent1"/>
          </a:lnRef>
          <a:fillRef idx="0">
            <a:schemeClr val="accent1"/>
          </a:fillRef>
          <a:effectRef idx="0">
            <a:schemeClr val="accent1"/>
          </a:effectRef>
          <a:fontRef idx="minor">
            <a:schemeClr val="tx1"/>
          </a:fontRef>
        </p:style>
      </p:cxnSp>
      <p:sp>
        <p:nvSpPr>
          <p:cNvPr id="12" name="テキスト ボックス 11">
            <a:extLst>
              <a:ext uri="{FF2B5EF4-FFF2-40B4-BE49-F238E27FC236}">
                <a16:creationId xmlns:a16="http://schemas.microsoft.com/office/drawing/2014/main" id="{F497C4FE-AE94-46A0-942A-BFA66C04BC13}"/>
              </a:ext>
            </a:extLst>
          </p:cNvPr>
          <p:cNvSpPr txBox="1"/>
          <p:nvPr/>
        </p:nvSpPr>
        <p:spPr>
          <a:xfrm>
            <a:off x="8650944" y="2729753"/>
            <a:ext cx="974619"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2400" dirty="0">
                <a:solidFill>
                  <a:prstClr val="white"/>
                </a:solidFill>
                <a:latin typeface="ＭＳ Ｐゴシック" panose="020B0600070205080204" pitchFamily="50" charset="-128"/>
                <a:ea typeface="ＭＳ Ｐゴシック" panose="020B0600070205080204" pitchFamily="50" charset="-128"/>
              </a:rPr>
              <a:t>CAP</a:t>
            </a:r>
            <a:endParaRPr kumimoji="1" lang="ja-JP" altLang="en-US"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3" name="テキスト ボックス 12">
            <a:extLst>
              <a:ext uri="{FF2B5EF4-FFF2-40B4-BE49-F238E27FC236}">
                <a16:creationId xmlns:a16="http://schemas.microsoft.com/office/drawing/2014/main" id="{42AB30DA-2A29-4764-AAFE-C2DD1BA01573}"/>
              </a:ext>
            </a:extLst>
          </p:cNvPr>
          <p:cNvSpPr txBox="1"/>
          <p:nvPr/>
        </p:nvSpPr>
        <p:spPr>
          <a:xfrm>
            <a:off x="11102786" y="2720789"/>
            <a:ext cx="944414"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2400" dirty="0">
                <a:solidFill>
                  <a:prstClr val="white"/>
                </a:solidFill>
                <a:latin typeface="ＭＳ Ｐゴシック" panose="020B0600070205080204" pitchFamily="50" charset="-128"/>
                <a:ea typeface="ＭＳ Ｐゴシック" panose="020B0600070205080204" pitchFamily="50" charset="-128"/>
              </a:rPr>
              <a:t>CAV</a:t>
            </a:r>
            <a:endParaRPr kumimoji="1" lang="ja-JP" altLang="en-US"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4" name="テキスト ボックス 13">
            <a:extLst>
              <a:ext uri="{FF2B5EF4-FFF2-40B4-BE49-F238E27FC236}">
                <a16:creationId xmlns:a16="http://schemas.microsoft.com/office/drawing/2014/main" id="{408721C3-57C6-4994-8B05-58B67C6B5AEF}"/>
              </a:ext>
            </a:extLst>
          </p:cNvPr>
          <p:cNvSpPr txBox="1"/>
          <p:nvPr/>
        </p:nvSpPr>
        <p:spPr>
          <a:xfrm>
            <a:off x="9134440" y="3828707"/>
            <a:ext cx="954157"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SA</a:t>
            </a:r>
            <a:endPar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5" name="テキスト ボックス 14">
            <a:extLst>
              <a:ext uri="{FF2B5EF4-FFF2-40B4-BE49-F238E27FC236}">
                <a16:creationId xmlns:a16="http://schemas.microsoft.com/office/drawing/2014/main" id="{397534EA-3334-4D98-9755-BCFA89E4404B}"/>
              </a:ext>
            </a:extLst>
          </p:cNvPr>
          <p:cNvSpPr txBox="1"/>
          <p:nvPr/>
        </p:nvSpPr>
        <p:spPr>
          <a:xfrm>
            <a:off x="10627424" y="3837673"/>
            <a:ext cx="935510"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EA</a:t>
            </a:r>
            <a:endPar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6" name="正方形/長方形 15">
            <a:extLst>
              <a:ext uri="{FF2B5EF4-FFF2-40B4-BE49-F238E27FC236}">
                <a16:creationId xmlns:a16="http://schemas.microsoft.com/office/drawing/2014/main" id="{CB4679C0-62E3-49A8-B7FB-4B8B0C7BB79F}"/>
              </a:ext>
            </a:extLst>
          </p:cNvPr>
          <p:cNvSpPr/>
          <p:nvPr/>
        </p:nvSpPr>
        <p:spPr>
          <a:xfrm>
            <a:off x="10300049" y="4572000"/>
            <a:ext cx="792407" cy="927847"/>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a:solidFill>
                  <a:schemeClr val="bg1"/>
                </a:solidFill>
                <a:latin typeface="ＭＳ Ｐゴシック" panose="020B0600070205080204" pitchFamily="50" charset="-128"/>
                <a:ea typeface="ＭＳ Ｐゴシック" panose="020B0600070205080204" pitchFamily="50" charset="-128"/>
              </a:rPr>
              <a:t>BSC</a:t>
            </a:r>
            <a:endParaRPr kumimoji="1" lang="ja-JP" altLang="en-US" sz="2400" dirty="0">
              <a:solidFill>
                <a:schemeClr val="bg1"/>
              </a:solidFill>
              <a:latin typeface="ＭＳ Ｐゴシック" panose="020B0600070205080204" pitchFamily="50" charset="-128"/>
              <a:ea typeface="ＭＳ Ｐゴシック" panose="020B0600070205080204" pitchFamily="50" charset="-128"/>
            </a:endParaRPr>
          </a:p>
        </p:txBody>
      </p:sp>
      <p:sp>
        <p:nvSpPr>
          <p:cNvPr id="17" name="正方形/長方形 16">
            <a:extLst>
              <a:ext uri="{FF2B5EF4-FFF2-40B4-BE49-F238E27FC236}">
                <a16:creationId xmlns:a16="http://schemas.microsoft.com/office/drawing/2014/main" id="{4A22934A-56C1-4B79-A70C-FEF8151C5837}"/>
              </a:ext>
            </a:extLst>
          </p:cNvPr>
          <p:cNvSpPr/>
          <p:nvPr/>
        </p:nvSpPr>
        <p:spPr>
          <a:xfrm>
            <a:off x="10300049" y="5499847"/>
            <a:ext cx="134869" cy="306703"/>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a:extLst>
              <a:ext uri="{FF2B5EF4-FFF2-40B4-BE49-F238E27FC236}">
                <a16:creationId xmlns:a16="http://schemas.microsoft.com/office/drawing/2014/main" id="{67856D37-5D4A-4CF7-8FCC-FC3A52621201}"/>
              </a:ext>
            </a:extLst>
          </p:cNvPr>
          <p:cNvSpPr/>
          <p:nvPr/>
        </p:nvSpPr>
        <p:spPr>
          <a:xfrm>
            <a:off x="10963435" y="5504330"/>
            <a:ext cx="134869" cy="306703"/>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9" name="直線矢印コネクタ 18">
            <a:extLst>
              <a:ext uri="{FF2B5EF4-FFF2-40B4-BE49-F238E27FC236}">
                <a16:creationId xmlns:a16="http://schemas.microsoft.com/office/drawing/2014/main" id="{F7B28D4E-91E8-4378-9A30-D412F03D89DB}"/>
              </a:ext>
            </a:extLst>
          </p:cNvPr>
          <p:cNvCxnSpPr>
            <a:cxnSpLocks/>
            <a:endCxn id="16" idx="0"/>
          </p:cNvCxnSpPr>
          <p:nvPr/>
        </p:nvCxnSpPr>
        <p:spPr>
          <a:xfrm>
            <a:off x="10696253" y="2544285"/>
            <a:ext cx="0" cy="2027715"/>
          </a:xfrm>
          <a:prstGeom prst="straightConnector1">
            <a:avLst/>
          </a:prstGeom>
          <a:ln w="50800">
            <a:tailEnd type="none"/>
          </a:ln>
        </p:spPr>
        <p:style>
          <a:lnRef idx="1">
            <a:schemeClr val="accent1"/>
          </a:lnRef>
          <a:fillRef idx="0">
            <a:schemeClr val="accent1"/>
          </a:fillRef>
          <a:effectRef idx="0">
            <a:schemeClr val="accent1"/>
          </a:effectRef>
          <a:fontRef idx="minor">
            <a:schemeClr val="tx1"/>
          </a:fontRef>
        </p:style>
      </p:cxnSp>
      <p:cxnSp>
        <p:nvCxnSpPr>
          <p:cNvPr id="20" name="直線コネクタ 19">
            <a:extLst>
              <a:ext uri="{FF2B5EF4-FFF2-40B4-BE49-F238E27FC236}">
                <a16:creationId xmlns:a16="http://schemas.microsoft.com/office/drawing/2014/main" id="{174A8080-9C69-480C-AEC2-9F36EAAE562F}"/>
              </a:ext>
            </a:extLst>
          </p:cNvPr>
          <p:cNvCxnSpPr>
            <a:cxnSpLocks/>
          </p:cNvCxnSpPr>
          <p:nvPr/>
        </p:nvCxnSpPr>
        <p:spPr>
          <a:xfrm>
            <a:off x="10696253" y="2548768"/>
            <a:ext cx="1350947" cy="0"/>
          </a:xfrm>
          <a:prstGeom prst="line">
            <a:avLst/>
          </a:prstGeom>
          <a:ln w="50800">
            <a:solidFill>
              <a:srgbClr val="00B0F0"/>
            </a:solidFill>
            <a:tailEnd type="triangle"/>
          </a:ln>
        </p:spPr>
        <p:style>
          <a:lnRef idx="1">
            <a:schemeClr val="dk1"/>
          </a:lnRef>
          <a:fillRef idx="0">
            <a:schemeClr val="dk1"/>
          </a:fillRef>
          <a:effectRef idx="0">
            <a:schemeClr val="dk1"/>
          </a:effectRef>
          <a:fontRef idx="minor">
            <a:schemeClr val="tx1"/>
          </a:fontRef>
        </p:style>
      </p:cxnSp>
      <p:sp>
        <p:nvSpPr>
          <p:cNvPr id="21" name="正方形/長方形 20">
            <a:extLst>
              <a:ext uri="{FF2B5EF4-FFF2-40B4-BE49-F238E27FC236}">
                <a16:creationId xmlns:a16="http://schemas.microsoft.com/office/drawing/2014/main" id="{3E1D2513-9214-4901-84DD-E5A3136EA1AC}"/>
              </a:ext>
            </a:extLst>
          </p:cNvPr>
          <p:cNvSpPr/>
          <p:nvPr/>
        </p:nvSpPr>
        <p:spPr>
          <a:xfrm>
            <a:off x="11291830" y="2388366"/>
            <a:ext cx="503583" cy="306626"/>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entury Gothic" panose="020B0502020202020204"/>
              <a:ea typeface="ＭＳ ゴシック" panose="020B0609070205080204" pitchFamily="49" charset="-128"/>
              <a:cs typeface="+mn-cs"/>
            </a:endParaRPr>
          </a:p>
        </p:txBody>
      </p:sp>
      <p:sp>
        <p:nvSpPr>
          <p:cNvPr id="22" name="テキスト ボックス 21">
            <a:extLst>
              <a:ext uri="{FF2B5EF4-FFF2-40B4-BE49-F238E27FC236}">
                <a16:creationId xmlns:a16="http://schemas.microsoft.com/office/drawing/2014/main" id="{B0EF9AE9-FE5B-40FA-AAED-96E49BE63DE1}"/>
              </a:ext>
            </a:extLst>
          </p:cNvPr>
          <p:cNvSpPr txBox="1"/>
          <p:nvPr/>
        </p:nvSpPr>
        <p:spPr>
          <a:xfrm>
            <a:off x="11025025" y="1981205"/>
            <a:ext cx="974619"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2400" dirty="0">
                <a:solidFill>
                  <a:prstClr val="white"/>
                </a:solidFill>
                <a:latin typeface="ＭＳ Ｐゴシック" panose="020B0600070205080204" pitchFamily="50" charset="-128"/>
                <a:ea typeface="ＭＳ Ｐゴシック" panose="020B0600070205080204" pitchFamily="50" charset="-128"/>
              </a:rPr>
              <a:t>CAV</a:t>
            </a:r>
            <a:endParaRPr kumimoji="1" lang="ja-JP" altLang="en-US"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Tree>
    <p:extLst>
      <p:ext uri="{BB962C8B-B14F-4D97-AF65-F5344CB8AC3E}">
        <p14:creationId xmlns:p14="http://schemas.microsoft.com/office/powerpoint/2010/main" val="18216517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92B20AD-40DB-4152-A10B-BF73B611E16B}"/>
              </a:ext>
            </a:extLst>
          </p:cNvPr>
          <p:cNvSpPr>
            <a:spLocks noGrp="1"/>
          </p:cNvSpPr>
          <p:nvPr>
            <p:ph type="title"/>
          </p:nvPr>
        </p:nvSpPr>
        <p:spPr/>
        <p:txBody>
          <a:bodyPr/>
          <a:lstStyle/>
          <a:p>
            <a:r>
              <a:rPr kumimoji="1" lang="en-US" altLang="ja-JP" dirty="0">
                <a:latin typeface="ＭＳ Ｐゴシック" panose="020B0600070205080204" pitchFamily="50" charset="-128"/>
                <a:ea typeface="ＭＳ Ｐゴシック" panose="020B0600070205080204" pitchFamily="50" charset="-128"/>
              </a:rPr>
              <a:t>Combination of CAV – CAV, What</a:t>
            </a:r>
            <a:r>
              <a:rPr kumimoji="1" lang="ja-JP" altLang="en-US" dirty="0">
                <a:latin typeface="ＭＳ Ｐゴシック" panose="020B0600070205080204" pitchFamily="50" charset="-128"/>
                <a:ea typeface="ＭＳ Ｐゴシック" panose="020B0600070205080204" pitchFamily="50" charset="-128"/>
              </a:rPr>
              <a:t>	</a:t>
            </a:r>
            <a:r>
              <a:rPr kumimoji="1" lang="en-US" altLang="ja-JP" dirty="0">
                <a:latin typeface="ＭＳ Ｐゴシック" panose="020B0600070205080204" pitchFamily="50" charset="-128"/>
                <a:ea typeface="ＭＳ Ｐゴシック" panose="020B0600070205080204" pitchFamily="50" charset="-128"/>
              </a:rPr>
              <a:t>?</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4" name="コンテンツ プレースホルダー 3">
            <a:extLst>
              <a:ext uri="{FF2B5EF4-FFF2-40B4-BE49-F238E27FC236}">
                <a16:creationId xmlns:a16="http://schemas.microsoft.com/office/drawing/2014/main" id="{D65054C6-F2DA-4CCC-8AFE-DBC752F074CA}"/>
              </a:ext>
            </a:extLst>
          </p:cNvPr>
          <p:cNvSpPr>
            <a:spLocks noGrp="1"/>
          </p:cNvSpPr>
          <p:nvPr>
            <p:ph idx="1"/>
          </p:nvPr>
        </p:nvSpPr>
        <p:spPr>
          <a:xfrm>
            <a:off x="818712" y="1921570"/>
            <a:ext cx="7806149" cy="4936421"/>
          </a:xfrm>
        </p:spPr>
        <p:txBody>
          <a:bodyPr>
            <a:noAutofit/>
          </a:bodyPr>
          <a:lstStyle/>
          <a:p>
            <a:r>
              <a:rPr lang="en-US" altLang="ja-JP" sz="2400" dirty="0">
                <a:latin typeface="ＭＳ Ｐゴシック" panose="020B0600070205080204" pitchFamily="50" charset="-128"/>
                <a:ea typeface="ＭＳ Ｐゴシック" panose="020B0600070205080204" pitchFamily="50" charset="-128"/>
              </a:rPr>
              <a:t>Some engineers like to control both room pressure and air volume by CAV.</a:t>
            </a:r>
          </a:p>
          <a:p>
            <a:r>
              <a:rPr lang="en-US" altLang="ja-JP" sz="2400" dirty="0">
                <a:latin typeface="ＭＳ Ｐゴシック" panose="020B0600070205080204" pitchFamily="50" charset="-128"/>
                <a:ea typeface="ＭＳ Ｐゴシック" panose="020B0600070205080204" pitchFamily="50" charset="-128"/>
              </a:rPr>
              <a:t>They set SA volume smaller and EA volume larger. This concept is easy to understand, but SA volume and EA volume must be physically same, so it is not realized unless leakage air volume from next room is assumed.</a:t>
            </a:r>
          </a:p>
          <a:p>
            <a:r>
              <a:rPr lang="en-US" altLang="ja-JP" sz="2400" dirty="0">
                <a:latin typeface="ＭＳ Ｐゴシック" panose="020B0600070205080204" pitchFamily="50" charset="-128"/>
                <a:ea typeface="ＭＳ Ｐゴシック" panose="020B0600070205080204" pitchFamily="50" charset="-128"/>
              </a:rPr>
              <a:t>If assuming leakage air volume from next room, room pressure can be negative. However, it is incomplete as room pressure control method, because relationship between room pressure and SA / EA volume is unclear.</a:t>
            </a:r>
          </a:p>
        </p:txBody>
      </p:sp>
      <p:cxnSp>
        <p:nvCxnSpPr>
          <p:cNvPr id="5" name="直線コネクタ 4">
            <a:extLst>
              <a:ext uri="{FF2B5EF4-FFF2-40B4-BE49-F238E27FC236}">
                <a16:creationId xmlns:a16="http://schemas.microsoft.com/office/drawing/2014/main" id="{2BEB0F3F-BF03-404D-9C93-DB49D02CA21D}"/>
              </a:ext>
            </a:extLst>
          </p:cNvPr>
          <p:cNvCxnSpPr/>
          <p:nvPr/>
        </p:nvCxnSpPr>
        <p:spPr>
          <a:xfrm>
            <a:off x="11093043" y="3319732"/>
            <a:ext cx="954157" cy="0"/>
          </a:xfrm>
          <a:prstGeom prst="line">
            <a:avLst/>
          </a:prstGeom>
          <a:ln w="50800">
            <a:solidFill>
              <a:srgbClr val="00B0F0"/>
            </a:solidFill>
            <a:tailEnd type="triangle"/>
          </a:ln>
        </p:spPr>
        <p:style>
          <a:lnRef idx="1">
            <a:schemeClr val="dk1"/>
          </a:lnRef>
          <a:fillRef idx="0">
            <a:schemeClr val="dk1"/>
          </a:fillRef>
          <a:effectRef idx="0">
            <a:schemeClr val="dk1"/>
          </a:effectRef>
          <a:fontRef idx="minor">
            <a:schemeClr val="tx1"/>
          </a:fontRef>
        </p:style>
      </p:cxnSp>
      <p:cxnSp>
        <p:nvCxnSpPr>
          <p:cNvPr id="6" name="直線コネクタ 5">
            <a:extLst>
              <a:ext uri="{FF2B5EF4-FFF2-40B4-BE49-F238E27FC236}">
                <a16:creationId xmlns:a16="http://schemas.microsoft.com/office/drawing/2014/main" id="{2CA67224-5F6F-442A-8C69-1107ADD43653}"/>
              </a:ext>
            </a:extLst>
          </p:cNvPr>
          <p:cNvCxnSpPr/>
          <p:nvPr/>
        </p:nvCxnSpPr>
        <p:spPr>
          <a:xfrm>
            <a:off x="8641199" y="3315249"/>
            <a:ext cx="954157" cy="0"/>
          </a:xfrm>
          <a:prstGeom prst="line">
            <a:avLst/>
          </a:prstGeom>
          <a:ln w="50800">
            <a:solidFill>
              <a:srgbClr val="00B0F0"/>
            </a:solidFill>
          </a:ln>
        </p:spPr>
        <p:style>
          <a:lnRef idx="1">
            <a:schemeClr val="dk1"/>
          </a:lnRef>
          <a:fillRef idx="0">
            <a:schemeClr val="dk1"/>
          </a:fillRef>
          <a:effectRef idx="0">
            <a:schemeClr val="dk1"/>
          </a:effectRef>
          <a:fontRef idx="minor">
            <a:schemeClr val="tx1"/>
          </a:fontRef>
        </p:style>
      </p:cxnSp>
      <p:sp>
        <p:nvSpPr>
          <p:cNvPr id="7" name="正方形/長方形 6">
            <a:extLst>
              <a:ext uri="{FF2B5EF4-FFF2-40B4-BE49-F238E27FC236}">
                <a16:creationId xmlns:a16="http://schemas.microsoft.com/office/drawing/2014/main" id="{01635C0D-D331-4B8C-846E-3DFF6863D14D}"/>
              </a:ext>
            </a:extLst>
          </p:cNvPr>
          <p:cNvSpPr/>
          <p:nvPr/>
        </p:nvSpPr>
        <p:spPr>
          <a:xfrm>
            <a:off x="8879740" y="3819744"/>
            <a:ext cx="2902226" cy="1986806"/>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2400" dirty="0">
                <a:latin typeface="ＭＳ Ｐゴシック" panose="020B0600070205080204" pitchFamily="50" charset="-128"/>
                <a:ea typeface="ＭＳ Ｐゴシック" panose="020B0600070205080204" pitchFamily="50" charset="-128"/>
              </a:rPr>
              <a:t>Room</a:t>
            </a:r>
            <a:endParaRPr kumimoji="1" lang="ja-JP" altLang="en-US" sz="2400" dirty="0">
              <a:latin typeface="ＭＳ Ｐゴシック" panose="020B0600070205080204" pitchFamily="50" charset="-128"/>
              <a:ea typeface="ＭＳ Ｐゴシック" panose="020B0600070205080204" pitchFamily="50" charset="-128"/>
            </a:endParaRPr>
          </a:p>
        </p:txBody>
      </p:sp>
      <p:sp>
        <p:nvSpPr>
          <p:cNvPr id="8" name="正方形/長方形 7">
            <a:extLst>
              <a:ext uri="{FF2B5EF4-FFF2-40B4-BE49-F238E27FC236}">
                <a16:creationId xmlns:a16="http://schemas.microsoft.com/office/drawing/2014/main" id="{86B1CB0E-AF16-41C2-B966-99AA82A2097A}"/>
              </a:ext>
            </a:extLst>
          </p:cNvPr>
          <p:cNvSpPr/>
          <p:nvPr/>
        </p:nvSpPr>
        <p:spPr>
          <a:xfrm>
            <a:off x="8866487" y="3161936"/>
            <a:ext cx="503583" cy="306626"/>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6D9EB996-804F-4E64-A8E9-F289FFE83AF6}"/>
              </a:ext>
            </a:extLst>
          </p:cNvPr>
          <p:cNvSpPr/>
          <p:nvPr/>
        </p:nvSpPr>
        <p:spPr>
          <a:xfrm>
            <a:off x="11288738" y="3161936"/>
            <a:ext cx="503583" cy="306626"/>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cxnSp>
        <p:nvCxnSpPr>
          <p:cNvPr id="10" name="直線矢印コネクタ 9">
            <a:extLst>
              <a:ext uri="{FF2B5EF4-FFF2-40B4-BE49-F238E27FC236}">
                <a16:creationId xmlns:a16="http://schemas.microsoft.com/office/drawing/2014/main" id="{AD0C9051-9664-4E0C-821D-E0D5748A98F1}"/>
              </a:ext>
            </a:extLst>
          </p:cNvPr>
          <p:cNvCxnSpPr/>
          <p:nvPr/>
        </p:nvCxnSpPr>
        <p:spPr>
          <a:xfrm>
            <a:off x="9595356" y="3315249"/>
            <a:ext cx="0" cy="504495"/>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1" name="直線矢印コネクタ 10">
            <a:extLst>
              <a:ext uri="{FF2B5EF4-FFF2-40B4-BE49-F238E27FC236}">
                <a16:creationId xmlns:a16="http://schemas.microsoft.com/office/drawing/2014/main" id="{C6F04244-1409-4DC6-8568-77957537ACA2}"/>
              </a:ext>
            </a:extLst>
          </p:cNvPr>
          <p:cNvCxnSpPr/>
          <p:nvPr/>
        </p:nvCxnSpPr>
        <p:spPr>
          <a:xfrm>
            <a:off x="11092456" y="3319732"/>
            <a:ext cx="0" cy="504495"/>
          </a:xfrm>
          <a:prstGeom prst="straightConnector1">
            <a:avLst/>
          </a:prstGeom>
          <a:ln w="50800">
            <a:tailEnd type="none"/>
          </a:ln>
        </p:spPr>
        <p:style>
          <a:lnRef idx="1">
            <a:schemeClr val="accent1"/>
          </a:lnRef>
          <a:fillRef idx="0">
            <a:schemeClr val="accent1"/>
          </a:fillRef>
          <a:effectRef idx="0">
            <a:schemeClr val="accent1"/>
          </a:effectRef>
          <a:fontRef idx="minor">
            <a:schemeClr val="tx1"/>
          </a:fontRef>
        </p:style>
      </p:cxnSp>
      <p:sp>
        <p:nvSpPr>
          <p:cNvPr id="12" name="テキスト ボックス 11">
            <a:extLst>
              <a:ext uri="{FF2B5EF4-FFF2-40B4-BE49-F238E27FC236}">
                <a16:creationId xmlns:a16="http://schemas.microsoft.com/office/drawing/2014/main" id="{F497C4FE-AE94-46A0-942A-BFA66C04BC13}"/>
              </a:ext>
            </a:extLst>
          </p:cNvPr>
          <p:cNvSpPr txBox="1"/>
          <p:nvPr/>
        </p:nvSpPr>
        <p:spPr>
          <a:xfrm>
            <a:off x="8650944" y="2729753"/>
            <a:ext cx="974619" cy="461665"/>
          </a:xfrm>
          <a:prstGeom prst="rect">
            <a:avLst/>
          </a:prstGeom>
          <a:noFill/>
        </p:spPr>
        <p:txBody>
          <a:bodyPr wrap="square" rtlCol="0">
            <a:spAutoFit/>
          </a:bodyPr>
          <a:lstStyle/>
          <a:p>
            <a:pPr algn="ctr"/>
            <a:r>
              <a:rPr kumimoji="1" lang="en-US" altLang="ja-JP" sz="2400" dirty="0">
                <a:latin typeface="ＭＳ Ｐゴシック" panose="020B0600070205080204" pitchFamily="50" charset="-128"/>
                <a:ea typeface="ＭＳ Ｐゴシック" panose="020B0600070205080204" pitchFamily="50" charset="-128"/>
              </a:rPr>
              <a:t>CAV</a:t>
            </a:r>
            <a:endParaRPr kumimoji="1" lang="ja-JP" altLang="en-US" sz="2400" dirty="0">
              <a:latin typeface="ＭＳ Ｐゴシック" panose="020B0600070205080204" pitchFamily="50" charset="-128"/>
              <a:ea typeface="ＭＳ Ｐゴシック" panose="020B0600070205080204" pitchFamily="50" charset="-128"/>
            </a:endParaRPr>
          </a:p>
        </p:txBody>
      </p:sp>
      <p:sp>
        <p:nvSpPr>
          <p:cNvPr id="13" name="テキスト ボックス 12">
            <a:extLst>
              <a:ext uri="{FF2B5EF4-FFF2-40B4-BE49-F238E27FC236}">
                <a16:creationId xmlns:a16="http://schemas.microsoft.com/office/drawing/2014/main" id="{42AB30DA-2A29-4764-AAFE-C2DD1BA01573}"/>
              </a:ext>
            </a:extLst>
          </p:cNvPr>
          <p:cNvSpPr txBox="1"/>
          <p:nvPr/>
        </p:nvSpPr>
        <p:spPr>
          <a:xfrm>
            <a:off x="11102786" y="2720789"/>
            <a:ext cx="944414" cy="461665"/>
          </a:xfrm>
          <a:prstGeom prst="rect">
            <a:avLst/>
          </a:prstGeom>
          <a:noFill/>
        </p:spPr>
        <p:txBody>
          <a:bodyPr wrap="square" rtlCol="0">
            <a:spAutoFit/>
          </a:bodyPr>
          <a:lstStyle/>
          <a:p>
            <a:pPr algn="ctr"/>
            <a:r>
              <a:rPr kumimoji="1" lang="en-US" altLang="ja-JP" sz="2400" dirty="0">
                <a:latin typeface="ＭＳ Ｐゴシック" panose="020B0600070205080204" pitchFamily="50" charset="-128"/>
                <a:ea typeface="ＭＳ Ｐゴシック" panose="020B0600070205080204" pitchFamily="50" charset="-128"/>
              </a:rPr>
              <a:t>CAV</a:t>
            </a:r>
            <a:endParaRPr kumimoji="1" lang="ja-JP" altLang="en-US" sz="2400" dirty="0">
              <a:latin typeface="ＭＳ Ｐゴシック" panose="020B0600070205080204" pitchFamily="50" charset="-128"/>
              <a:ea typeface="ＭＳ Ｐゴシック" panose="020B0600070205080204" pitchFamily="50" charset="-128"/>
            </a:endParaRPr>
          </a:p>
        </p:txBody>
      </p:sp>
      <p:sp>
        <p:nvSpPr>
          <p:cNvPr id="14" name="テキスト ボックス 13">
            <a:extLst>
              <a:ext uri="{FF2B5EF4-FFF2-40B4-BE49-F238E27FC236}">
                <a16:creationId xmlns:a16="http://schemas.microsoft.com/office/drawing/2014/main" id="{408721C3-57C6-4994-8B05-58B67C6B5AEF}"/>
              </a:ext>
            </a:extLst>
          </p:cNvPr>
          <p:cNvSpPr txBox="1"/>
          <p:nvPr/>
        </p:nvSpPr>
        <p:spPr>
          <a:xfrm>
            <a:off x="9134440" y="3828707"/>
            <a:ext cx="954157" cy="461665"/>
          </a:xfrm>
          <a:prstGeom prst="rect">
            <a:avLst/>
          </a:prstGeom>
          <a:noFill/>
        </p:spPr>
        <p:txBody>
          <a:bodyPr wrap="square" rtlCol="0">
            <a:spAutoFit/>
          </a:bodyPr>
          <a:lstStyle/>
          <a:p>
            <a:pPr algn="ctr"/>
            <a:r>
              <a:rPr kumimoji="1" lang="en-US" altLang="ja-JP" sz="2400" dirty="0">
                <a:solidFill>
                  <a:schemeClr val="bg1"/>
                </a:solidFill>
                <a:latin typeface="ＭＳ Ｐゴシック" panose="020B0600070205080204" pitchFamily="50" charset="-128"/>
                <a:ea typeface="ＭＳ Ｐゴシック" panose="020B0600070205080204" pitchFamily="50" charset="-128"/>
              </a:rPr>
              <a:t>SA</a:t>
            </a:r>
            <a:endParaRPr kumimoji="1" lang="ja-JP" altLang="en-US" sz="2400" dirty="0">
              <a:solidFill>
                <a:schemeClr val="bg1"/>
              </a:solidFill>
              <a:latin typeface="ＭＳ Ｐゴシック" panose="020B0600070205080204" pitchFamily="50" charset="-128"/>
              <a:ea typeface="ＭＳ Ｐゴシック" panose="020B0600070205080204" pitchFamily="50" charset="-128"/>
            </a:endParaRPr>
          </a:p>
        </p:txBody>
      </p:sp>
      <p:sp>
        <p:nvSpPr>
          <p:cNvPr id="15" name="テキスト ボックス 14">
            <a:extLst>
              <a:ext uri="{FF2B5EF4-FFF2-40B4-BE49-F238E27FC236}">
                <a16:creationId xmlns:a16="http://schemas.microsoft.com/office/drawing/2014/main" id="{397534EA-3334-4D98-9755-BCFA89E4404B}"/>
              </a:ext>
            </a:extLst>
          </p:cNvPr>
          <p:cNvSpPr txBox="1"/>
          <p:nvPr/>
        </p:nvSpPr>
        <p:spPr>
          <a:xfrm>
            <a:off x="10627424" y="3837673"/>
            <a:ext cx="935510" cy="461665"/>
          </a:xfrm>
          <a:prstGeom prst="rect">
            <a:avLst/>
          </a:prstGeom>
          <a:noFill/>
        </p:spPr>
        <p:txBody>
          <a:bodyPr wrap="square" rtlCol="0">
            <a:spAutoFit/>
          </a:bodyPr>
          <a:lstStyle/>
          <a:p>
            <a:pPr algn="ctr"/>
            <a:r>
              <a:rPr kumimoji="1" lang="en-US" altLang="ja-JP" sz="2400" dirty="0">
                <a:solidFill>
                  <a:schemeClr val="bg1"/>
                </a:solidFill>
                <a:latin typeface="ＭＳ Ｐゴシック" panose="020B0600070205080204" pitchFamily="50" charset="-128"/>
                <a:ea typeface="ＭＳ Ｐゴシック" panose="020B0600070205080204" pitchFamily="50" charset="-128"/>
              </a:rPr>
              <a:t>EA</a:t>
            </a:r>
            <a:endParaRPr kumimoji="1" lang="ja-JP" altLang="en-US" sz="2400" dirty="0">
              <a:solidFill>
                <a:schemeClr val="bg1"/>
              </a:solidFill>
              <a:latin typeface="ＭＳ Ｐゴシック" panose="020B0600070205080204" pitchFamily="50" charset="-128"/>
              <a:ea typeface="ＭＳ Ｐゴシック" panose="020B0600070205080204" pitchFamily="50" charset="-128"/>
            </a:endParaRPr>
          </a:p>
        </p:txBody>
      </p:sp>
      <p:cxnSp>
        <p:nvCxnSpPr>
          <p:cNvPr id="16" name="直線コネクタ 15">
            <a:extLst>
              <a:ext uri="{FF2B5EF4-FFF2-40B4-BE49-F238E27FC236}">
                <a16:creationId xmlns:a16="http://schemas.microsoft.com/office/drawing/2014/main" id="{2B5BCF95-88D0-49F6-920B-1EEEB3A128EB}"/>
              </a:ext>
            </a:extLst>
          </p:cNvPr>
          <p:cNvCxnSpPr/>
          <p:nvPr/>
        </p:nvCxnSpPr>
        <p:spPr>
          <a:xfrm>
            <a:off x="8624861" y="5433454"/>
            <a:ext cx="954157" cy="0"/>
          </a:xfrm>
          <a:prstGeom prst="line">
            <a:avLst/>
          </a:prstGeom>
          <a:ln w="50800">
            <a:solidFill>
              <a:srgbClr val="00B0F0"/>
            </a:solidFill>
            <a:tailEnd type="triangle"/>
          </a:ln>
        </p:spPr>
        <p:style>
          <a:lnRef idx="1">
            <a:schemeClr val="dk1"/>
          </a:lnRef>
          <a:fillRef idx="0">
            <a:schemeClr val="dk1"/>
          </a:fillRef>
          <a:effectRef idx="0">
            <a:schemeClr val="dk1"/>
          </a:effectRef>
          <a:fontRef idx="minor">
            <a:schemeClr val="tx1"/>
          </a:fontRef>
        </p:style>
      </p:cxnSp>
      <p:sp>
        <p:nvSpPr>
          <p:cNvPr id="17" name="テキスト ボックス 16">
            <a:extLst>
              <a:ext uri="{FF2B5EF4-FFF2-40B4-BE49-F238E27FC236}">
                <a16:creationId xmlns:a16="http://schemas.microsoft.com/office/drawing/2014/main" id="{EC149E6B-94CF-44A0-8B42-E0AA4BEB7AED}"/>
              </a:ext>
            </a:extLst>
          </p:cNvPr>
          <p:cNvSpPr txBox="1"/>
          <p:nvPr/>
        </p:nvSpPr>
        <p:spPr>
          <a:xfrm>
            <a:off x="9521754" y="5135340"/>
            <a:ext cx="1766984" cy="461665"/>
          </a:xfrm>
          <a:prstGeom prst="rect">
            <a:avLst/>
          </a:prstGeom>
          <a:noFill/>
        </p:spPr>
        <p:txBody>
          <a:bodyPr wrap="square" rtlCol="0">
            <a:spAutoFit/>
          </a:bodyPr>
          <a:lstStyle/>
          <a:p>
            <a:pPr algn="ctr"/>
            <a:r>
              <a:rPr kumimoji="1" lang="en-US" altLang="ja-JP" sz="2400" dirty="0">
                <a:solidFill>
                  <a:schemeClr val="bg1"/>
                </a:solidFill>
                <a:latin typeface="ＭＳ Ｐゴシック" panose="020B0600070205080204" pitchFamily="50" charset="-128"/>
                <a:ea typeface="ＭＳ Ｐゴシック" panose="020B0600070205080204" pitchFamily="50" charset="-128"/>
              </a:rPr>
              <a:t>Leakage Air</a:t>
            </a:r>
            <a:endParaRPr kumimoji="1" lang="ja-JP" altLang="en-US" sz="2400" dirty="0">
              <a:solidFill>
                <a:schemeClr val="bg1"/>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26486852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92B20AD-40DB-4152-A10B-BF73B611E16B}"/>
              </a:ext>
            </a:extLst>
          </p:cNvPr>
          <p:cNvSpPr>
            <a:spLocks noGrp="1"/>
          </p:cNvSpPr>
          <p:nvPr>
            <p:ph type="title"/>
          </p:nvPr>
        </p:nvSpPr>
        <p:spPr/>
        <p:txBody>
          <a:bodyPr/>
          <a:lstStyle/>
          <a:p>
            <a:r>
              <a:rPr kumimoji="1" lang="en-US" altLang="ja-JP" dirty="0">
                <a:latin typeface="ＭＳ Ｐゴシック" panose="020B0600070205080204" pitchFamily="50" charset="-128"/>
                <a:ea typeface="ＭＳ Ｐゴシック" panose="020B0600070205080204" pitchFamily="50" charset="-128"/>
              </a:rPr>
              <a:t>Leakage Air</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4" name="コンテンツ プレースホルダー 3">
            <a:extLst>
              <a:ext uri="{FF2B5EF4-FFF2-40B4-BE49-F238E27FC236}">
                <a16:creationId xmlns:a16="http://schemas.microsoft.com/office/drawing/2014/main" id="{D65054C6-F2DA-4CCC-8AFE-DBC752F074CA}"/>
              </a:ext>
            </a:extLst>
          </p:cNvPr>
          <p:cNvSpPr>
            <a:spLocks noGrp="1"/>
          </p:cNvSpPr>
          <p:nvPr>
            <p:ph idx="1"/>
          </p:nvPr>
        </p:nvSpPr>
        <p:spPr>
          <a:xfrm>
            <a:off x="818712" y="1921571"/>
            <a:ext cx="8315728" cy="1546989"/>
          </a:xfrm>
        </p:spPr>
        <p:txBody>
          <a:bodyPr>
            <a:noAutofit/>
          </a:bodyPr>
          <a:lstStyle/>
          <a:p>
            <a:r>
              <a:rPr lang="en-US" altLang="ja-JP" sz="2400" dirty="0">
                <a:latin typeface="ＭＳ Ｐゴシック" panose="020B0600070205080204" pitchFamily="50" charset="-128"/>
                <a:ea typeface="ＭＳ Ｐゴシック" panose="020B0600070205080204" pitchFamily="50" charset="-128"/>
              </a:rPr>
              <a:t>Mainly, leakage air passes through door.</a:t>
            </a:r>
          </a:p>
          <a:p>
            <a:r>
              <a:rPr lang="en-US" altLang="ja-JP" sz="2400" dirty="0">
                <a:latin typeface="ＭＳ Ｐゴシック" panose="020B0600070205080204" pitchFamily="50" charset="-128"/>
                <a:ea typeface="ＭＳ Ｐゴシック" panose="020B0600070205080204" pitchFamily="50" charset="-128"/>
              </a:rPr>
              <a:t>Leakage air volume from door is calculated shown as below.</a:t>
            </a:r>
          </a:p>
        </p:txBody>
      </p:sp>
      <p:cxnSp>
        <p:nvCxnSpPr>
          <p:cNvPr id="5" name="直線コネクタ 4">
            <a:extLst>
              <a:ext uri="{FF2B5EF4-FFF2-40B4-BE49-F238E27FC236}">
                <a16:creationId xmlns:a16="http://schemas.microsoft.com/office/drawing/2014/main" id="{2BEB0F3F-BF03-404D-9C93-DB49D02CA21D}"/>
              </a:ext>
            </a:extLst>
          </p:cNvPr>
          <p:cNvCxnSpPr/>
          <p:nvPr/>
        </p:nvCxnSpPr>
        <p:spPr>
          <a:xfrm>
            <a:off x="11093043" y="3319732"/>
            <a:ext cx="954157" cy="0"/>
          </a:xfrm>
          <a:prstGeom prst="line">
            <a:avLst/>
          </a:prstGeom>
          <a:ln w="50800">
            <a:solidFill>
              <a:srgbClr val="00B0F0"/>
            </a:solidFill>
            <a:tailEnd type="triangle"/>
          </a:ln>
        </p:spPr>
        <p:style>
          <a:lnRef idx="1">
            <a:schemeClr val="dk1"/>
          </a:lnRef>
          <a:fillRef idx="0">
            <a:schemeClr val="dk1"/>
          </a:fillRef>
          <a:effectRef idx="0">
            <a:schemeClr val="dk1"/>
          </a:effectRef>
          <a:fontRef idx="minor">
            <a:schemeClr val="tx1"/>
          </a:fontRef>
        </p:style>
      </p:cxnSp>
      <p:cxnSp>
        <p:nvCxnSpPr>
          <p:cNvPr id="6" name="直線コネクタ 5">
            <a:extLst>
              <a:ext uri="{FF2B5EF4-FFF2-40B4-BE49-F238E27FC236}">
                <a16:creationId xmlns:a16="http://schemas.microsoft.com/office/drawing/2014/main" id="{2CA67224-5F6F-442A-8C69-1107ADD43653}"/>
              </a:ext>
            </a:extLst>
          </p:cNvPr>
          <p:cNvCxnSpPr/>
          <p:nvPr/>
        </p:nvCxnSpPr>
        <p:spPr>
          <a:xfrm>
            <a:off x="8641199" y="3315249"/>
            <a:ext cx="954157" cy="0"/>
          </a:xfrm>
          <a:prstGeom prst="line">
            <a:avLst/>
          </a:prstGeom>
          <a:ln w="50800">
            <a:solidFill>
              <a:srgbClr val="00B0F0"/>
            </a:solidFill>
          </a:ln>
        </p:spPr>
        <p:style>
          <a:lnRef idx="1">
            <a:schemeClr val="dk1"/>
          </a:lnRef>
          <a:fillRef idx="0">
            <a:schemeClr val="dk1"/>
          </a:fillRef>
          <a:effectRef idx="0">
            <a:schemeClr val="dk1"/>
          </a:effectRef>
          <a:fontRef idx="minor">
            <a:schemeClr val="tx1"/>
          </a:fontRef>
        </p:style>
      </p:cxnSp>
      <p:sp>
        <p:nvSpPr>
          <p:cNvPr id="7" name="正方形/長方形 6">
            <a:extLst>
              <a:ext uri="{FF2B5EF4-FFF2-40B4-BE49-F238E27FC236}">
                <a16:creationId xmlns:a16="http://schemas.microsoft.com/office/drawing/2014/main" id="{01635C0D-D331-4B8C-846E-3DFF6863D14D}"/>
              </a:ext>
            </a:extLst>
          </p:cNvPr>
          <p:cNvSpPr/>
          <p:nvPr/>
        </p:nvSpPr>
        <p:spPr>
          <a:xfrm>
            <a:off x="8879740" y="3819744"/>
            <a:ext cx="2902226" cy="1986806"/>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2400" dirty="0">
                <a:latin typeface="ＭＳ Ｐゴシック" panose="020B0600070205080204" pitchFamily="50" charset="-128"/>
                <a:ea typeface="ＭＳ Ｐゴシック" panose="020B0600070205080204" pitchFamily="50" charset="-128"/>
              </a:rPr>
              <a:t>Room</a:t>
            </a:r>
            <a:endParaRPr kumimoji="1" lang="ja-JP" altLang="en-US" sz="2400" dirty="0">
              <a:latin typeface="ＭＳ Ｐゴシック" panose="020B0600070205080204" pitchFamily="50" charset="-128"/>
              <a:ea typeface="ＭＳ Ｐゴシック" panose="020B0600070205080204" pitchFamily="50" charset="-128"/>
            </a:endParaRPr>
          </a:p>
        </p:txBody>
      </p:sp>
      <p:sp>
        <p:nvSpPr>
          <p:cNvPr id="8" name="正方形/長方形 7">
            <a:extLst>
              <a:ext uri="{FF2B5EF4-FFF2-40B4-BE49-F238E27FC236}">
                <a16:creationId xmlns:a16="http://schemas.microsoft.com/office/drawing/2014/main" id="{86B1CB0E-AF16-41C2-B966-99AA82A2097A}"/>
              </a:ext>
            </a:extLst>
          </p:cNvPr>
          <p:cNvSpPr/>
          <p:nvPr/>
        </p:nvSpPr>
        <p:spPr>
          <a:xfrm>
            <a:off x="8866487" y="3161936"/>
            <a:ext cx="503583" cy="306626"/>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6D9EB996-804F-4E64-A8E9-F289FFE83AF6}"/>
              </a:ext>
            </a:extLst>
          </p:cNvPr>
          <p:cNvSpPr/>
          <p:nvPr/>
        </p:nvSpPr>
        <p:spPr>
          <a:xfrm>
            <a:off x="11288738" y="3161936"/>
            <a:ext cx="503583" cy="306626"/>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cxnSp>
        <p:nvCxnSpPr>
          <p:cNvPr id="10" name="直線矢印コネクタ 9">
            <a:extLst>
              <a:ext uri="{FF2B5EF4-FFF2-40B4-BE49-F238E27FC236}">
                <a16:creationId xmlns:a16="http://schemas.microsoft.com/office/drawing/2014/main" id="{AD0C9051-9664-4E0C-821D-E0D5748A98F1}"/>
              </a:ext>
            </a:extLst>
          </p:cNvPr>
          <p:cNvCxnSpPr/>
          <p:nvPr/>
        </p:nvCxnSpPr>
        <p:spPr>
          <a:xfrm>
            <a:off x="9595356" y="3315249"/>
            <a:ext cx="0" cy="504495"/>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1" name="直線矢印コネクタ 10">
            <a:extLst>
              <a:ext uri="{FF2B5EF4-FFF2-40B4-BE49-F238E27FC236}">
                <a16:creationId xmlns:a16="http://schemas.microsoft.com/office/drawing/2014/main" id="{C6F04244-1409-4DC6-8568-77957537ACA2}"/>
              </a:ext>
            </a:extLst>
          </p:cNvPr>
          <p:cNvCxnSpPr/>
          <p:nvPr/>
        </p:nvCxnSpPr>
        <p:spPr>
          <a:xfrm>
            <a:off x="11092456" y="3319732"/>
            <a:ext cx="0" cy="504495"/>
          </a:xfrm>
          <a:prstGeom prst="straightConnector1">
            <a:avLst/>
          </a:prstGeom>
          <a:ln w="50800">
            <a:tailEnd type="none"/>
          </a:ln>
        </p:spPr>
        <p:style>
          <a:lnRef idx="1">
            <a:schemeClr val="accent1"/>
          </a:lnRef>
          <a:fillRef idx="0">
            <a:schemeClr val="accent1"/>
          </a:fillRef>
          <a:effectRef idx="0">
            <a:schemeClr val="accent1"/>
          </a:effectRef>
          <a:fontRef idx="minor">
            <a:schemeClr val="tx1"/>
          </a:fontRef>
        </p:style>
      </p:cxnSp>
      <p:sp>
        <p:nvSpPr>
          <p:cNvPr id="12" name="テキスト ボックス 11">
            <a:extLst>
              <a:ext uri="{FF2B5EF4-FFF2-40B4-BE49-F238E27FC236}">
                <a16:creationId xmlns:a16="http://schemas.microsoft.com/office/drawing/2014/main" id="{F497C4FE-AE94-46A0-942A-BFA66C04BC13}"/>
              </a:ext>
            </a:extLst>
          </p:cNvPr>
          <p:cNvSpPr txBox="1"/>
          <p:nvPr/>
        </p:nvSpPr>
        <p:spPr>
          <a:xfrm>
            <a:off x="8650944" y="2729753"/>
            <a:ext cx="974619" cy="461665"/>
          </a:xfrm>
          <a:prstGeom prst="rect">
            <a:avLst/>
          </a:prstGeom>
          <a:noFill/>
        </p:spPr>
        <p:txBody>
          <a:bodyPr wrap="square" rtlCol="0">
            <a:spAutoFit/>
          </a:bodyPr>
          <a:lstStyle/>
          <a:p>
            <a:pPr algn="ctr"/>
            <a:r>
              <a:rPr kumimoji="1" lang="en-US" altLang="ja-JP" sz="2400" dirty="0">
                <a:latin typeface="ＭＳ Ｐゴシック" panose="020B0600070205080204" pitchFamily="50" charset="-128"/>
                <a:ea typeface="ＭＳ Ｐゴシック" panose="020B0600070205080204" pitchFamily="50" charset="-128"/>
              </a:rPr>
              <a:t>CAV</a:t>
            </a:r>
            <a:endParaRPr kumimoji="1" lang="ja-JP" altLang="en-US" sz="2400" dirty="0">
              <a:latin typeface="ＭＳ Ｐゴシック" panose="020B0600070205080204" pitchFamily="50" charset="-128"/>
              <a:ea typeface="ＭＳ Ｐゴシック" panose="020B0600070205080204" pitchFamily="50" charset="-128"/>
            </a:endParaRPr>
          </a:p>
        </p:txBody>
      </p:sp>
      <p:sp>
        <p:nvSpPr>
          <p:cNvPr id="13" name="テキスト ボックス 12">
            <a:extLst>
              <a:ext uri="{FF2B5EF4-FFF2-40B4-BE49-F238E27FC236}">
                <a16:creationId xmlns:a16="http://schemas.microsoft.com/office/drawing/2014/main" id="{42AB30DA-2A29-4764-AAFE-C2DD1BA01573}"/>
              </a:ext>
            </a:extLst>
          </p:cNvPr>
          <p:cNvSpPr txBox="1"/>
          <p:nvPr/>
        </p:nvSpPr>
        <p:spPr>
          <a:xfrm>
            <a:off x="11102786" y="2720789"/>
            <a:ext cx="944414" cy="461665"/>
          </a:xfrm>
          <a:prstGeom prst="rect">
            <a:avLst/>
          </a:prstGeom>
          <a:noFill/>
        </p:spPr>
        <p:txBody>
          <a:bodyPr wrap="square" rtlCol="0">
            <a:spAutoFit/>
          </a:bodyPr>
          <a:lstStyle/>
          <a:p>
            <a:pPr algn="ctr"/>
            <a:r>
              <a:rPr kumimoji="1" lang="en-US" altLang="ja-JP" sz="2400" dirty="0">
                <a:latin typeface="ＭＳ Ｐゴシック" panose="020B0600070205080204" pitchFamily="50" charset="-128"/>
                <a:ea typeface="ＭＳ Ｐゴシック" panose="020B0600070205080204" pitchFamily="50" charset="-128"/>
              </a:rPr>
              <a:t>CAV</a:t>
            </a:r>
            <a:endParaRPr kumimoji="1" lang="ja-JP" altLang="en-US" sz="2400" dirty="0">
              <a:latin typeface="ＭＳ Ｐゴシック" panose="020B0600070205080204" pitchFamily="50" charset="-128"/>
              <a:ea typeface="ＭＳ Ｐゴシック" panose="020B0600070205080204" pitchFamily="50" charset="-128"/>
            </a:endParaRPr>
          </a:p>
        </p:txBody>
      </p:sp>
      <p:sp>
        <p:nvSpPr>
          <p:cNvPr id="14" name="テキスト ボックス 13">
            <a:extLst>
              <a:ext uri="{FF2B5EF4-FFF2-40B4-BE49-F238E27FC236}">
                <a16:creationId xmlns:a16="http://schemas.microsoft.com/office/drawing/2014/main" id="{408721C3-57C6-4994-8B05-58B67C6B5AEF}"/>
              </a:ext>
            </a:extLst>
          </p:cNvPr>
          <p:cNvSpPr txBox="1"/>
          <p:nvPr/>
        </p:nvSpPr>
        <p:spPr>
          <a:xfrm>
            <a:off x="9134440" y="3828707"/>
            <a:ext cx="954157" cy="461665"/>
          </a:xfrm>
          <a:prstGeom prst="rect">
            <a:avLst/>
          </a:prstGeom>
          <a:noFill/>
        </p:spPr>
        <p:txBody>
          <a:bodyPr wrap="square" rtlCol="0">
            <a:spAutoFit/>
          </a:bodyPr>
          <a:lstStyle/>
          <a:p>
            <a:pPr algn="ctr"/>
            <a:r>
              <a:rPr kumimoji="1" lang="en-US" altLang="ja-JP" sz="2400" dirty="0">
                <a:solidFill>
                  <a:schemeClr val="bg1"/>
                </a:solidFill>
                <a:latin typeface="ＭＳ Ｐゴシック" panose="020B0600070205080204" pitchFamily="50" charset="-128"/>
                <a:ea typeface="ＭＳ Ｐゴシック" panose="020B0600070205080204" pitchFamily="50" charset="-128"/>
              </a:rPr>
              <a:t>SA</a:t>
            </a:r>
            <a:endParaRPr kumimoji="1" lang="ja-JP" altLang="en-US" sz="2400" dirty="0">
              <a:solidFill>
                <a:schemeClr val="bg1"/>
              </a:solidFill>
              <a:latin typeface="ＭＳ Ｐゴシック" panose="020B0600070205080204" pitchFamily="50" charset="-128"/>
              <a:ea typeface="ＭＳ Ｐゴシック" panose="020B0600070205080204" pitchFamily="50" charset="-128"/>
            </a:endParaRPr>
          </a:p>
        </p:txBody>
      </p:sp>
      <p:sp>
        <p:nvSpPr>
          <p:cNvPr id="15" name="テキスト ボックス 14">
            <a:extLst>
              <a:ext uri="{FF2B5EF4-FFF2-40B4-BE49-F238E27FC236}">
                <a16:creationId xmlns:a16="http://schemas.microsoft.com/office/drawing/2014/main" id="{397534EA-3334-4D98-9755-BCFA89E4404B}"/>
              </a:ext>
            </a:extLst>
          </p:cNvPr>
          <p:cNvSpPr txBox="1"/>
          <p:nvPr/>
        </p:nvSpPr>
        <p:spPr>
          <a:xfrm>
            <a:off x="10627424" y="3837673"/>
            <a:ext cx="935510" cy="461665"/>
          </a:xfrm>
          <a:prstGeom prst="rect">
            <a:avLst/>
          </a:prstGeom>
          <a:noFill/>
        </p:spPr>
        <p:txBody>
          <a:bodyPr wrap="square" rtlCol="0">
            <a:spAutoFit/>
          </a:bodyPr>
          <a:lstStyle/>
          <a:p>
            <a:pPr algn="ctr"/>
            <a:r>
              <a:rPr kumimoji="1" lang="en-US" altLang="ja-JP" sz="2400" dirty="0">
                <a:solidFill>
                  <a:schemeClr val="bg1"/>
                </a:solidFill>
                <a:latin typeface="ＭＳ Ｐゴシック" panose="020B0600070205080204" pitchFamily="50" charset="-128"/>
                <a:ea typeface="ＭＳ Ｐゴシック" panose="020B0600070205080204" pitchFamily="50" charset="-128"/>
              </a:rPr>
              <a:t>EA</a:t>
            </a:r>
            <a:endParaRPr kumimoji="1" lang="ja-JP" altLang="en-US" sz="2400" dirty="0">
              <a:solidFill>
                <a:schemeClr val="bg1"/>
              </a:solidFill>
              <a:latin typeface="ＭＳ Ｐゴシック" panose="020B0600070205080204" pitchFamily="50" charset="-128"/>
              <a:ea typeface="ＭＳ Ｐゴシック" panose="020B0600070205080204" pitchFamily="50" charset="-128"/>
            </a:endParaRPr>
          </a:p>
        </p:txBody>
      </p:sp>
      <p:sp>
        <p:nvSpPr>
          <p:cNvPr id="17" name="テキスト ボックス 16">
            <a:extLst>
              <a:ext uri="{FF2B5EF4-FFF2-40B4-BE49-F238E27FC236}">
                <a16:creationId xmlns:a16="http://schemas.microsoft.com/office/drawing/2014/main" id="{EC149E6B-94CF-44A0-8B42-E0AA4BEB7AED}"/>
              </a:ext>
            </a:extLst>
          </p:cNvPr>
          <p:cNvSpPr txBox="1"/>
          <p:nvPr/>
        </p:nvSpPr>
        <p:spPr>
          <a:xfrm>
            <a:off x="9521754" y="5135340"/>
            <a:ext cx="1766984" cy="461665"/>
          </a:xfrm>
          <a:prstGeom prst="rect">
            <a:avLst/>
          </a:prstGeom>
          <a:noFill/>
        </p:spPr>
        <p:txBody>
          <a:bodyPr wrap="square" rtlCol="0">
            <a:spAutoFit/>
          </a:bodyPr>
          <a:lstStyle/>
          <a:p>
            <a:pPr algn="ctr"/>
            <a:r>
              <a:rPr kumimoji="1" lang="en-US" altLang="ja-JP" sz="2400" dirty="0">
                <a:solidFill>
                  <a:schemeClr val="bg1"/>
                </a:solidFill>
                <a:latin typeface="ＭＳ Ｐゴシック" panose="020B0600070205080204" pitchFamily="50" charset="-128"/>
                <a:ea typeface="ＭＳ Ｐゴシック" panose="020B0600070205080204" pitchFamily="50" charset="-128"/>
              </a:rPr>
              <a:t>Leakage Air</a:t>
            </a:r>
            <a:endParaRPr kumimoji="1" lang="ja-JP" altLang="en-US" sz="2400" dirty="0">
              <a:solidFill>
                <a:schemeClr val="bg1"/>
              </a:solidFill>
              <a:latin typeface="ＭＳ Ｐゴシック" panose="020B0600070205080204" pitchFamily="50" charset="-128"/>
              <a:ea typeface="ＭＳ Ｐゴシック" panose="020B0600070205080204" pitchFamily="50" charset="-128"/>
            </a:endParaRPr>
          </a:p>
        </p:txBody>
      </p:sp>
      <p:sp>
        <p:nvSpPr>
          <p:cNvPr id="18" name="テキスト ボックス 17">
            <a:extLst>
              <a:ext uri="{FF2B5EF4-FFF2-40B4-BE49-F238E27FC236}">
                <a16:creationId xmlns:a16="http://schemas.microsoft.com/office/drawing/2014/main" id="{394BAD9B-410B-4B2F-B2BA-8D327C54BAA5}"/>
              </a:ext>
            </a:extLst>
          </p:cNvPr>
          <p:cNvSpPr txBox="1"/>
          <p:nvPr/>
        </p:nvSpPr>
        <p:spPr>
          <a:xfrm>
            <a:off x="1295442" y="3371710"/>
            <a:ext cx="1668647" cy="1015663"/>
          </a:xfrm>
          <a:prstGeom prst="rect">
            <a:avLst/>
          </a:prstGeom>
          <a:noFill/>
        </p:spPr>
        <p:txBody>
          <a:bodyPr wrap="square" rtlCol="0">
            <a:spAutoFit/>
          </a:bodyPr>
          <a:lstStyle/>
          <a:p>
            <a:pPr lvl="0" algn="ctr">
              <a:lnSpc>
                <a:spcPts val="2400"/>
              </a:lnSpc>
              <a:defRPr/>
            </a:pPr>
            <a:r>
              <a:rPr kumimoji="1" lang="en-US" altLang="ja-JP"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rPr>
              <a:t>Leakage </a:t>
            </a:r>
            <a:endParaRPr kumimoji="1" lang="ja-JP" altLang="en-US"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endParaRPr>
          </a:p>
          <a:p>
            <a:pPr lvl="0" algn="ctr">
              <a:lnSpc>
                <a:spcPts val="2400"/>
              </a:lnSpc>
              <a:defRPr/>
            </a:pPr>
            <a:r>
              <a:rPr kumimoji="1" lang="en-US" altLang="ja-JP"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rPr>
              <a:t>air volume</a:t>
            </a:r>
            <a:r>
              <a:rPr lang="en-US" altLang="ja-JP" sz="2400" dirty="0">
                <a:latin typeface="ＭＳ Ｐゴシック" panose="020B0600070205080204" pitchFamily="50" charset="-128"/>
                <a:ea typeface="ＭＳ Ｐゴシック" panose="020B0600070205080204" pitchFamily="50" charset="-128"/>
              </a:rPr>
              <a:t> </a:t>
            </a:r>
          </a:p>
          <a:p>
            <a:pPr lvl="0" algn="ctr">
              <a:lnSpc>
                <a:spcPts val="2400"/>
              </a:lnSpc>
              <a:defRPr/>
            </a:pPr>
            <a:r>
              <a:rPr lang="en-US" altLang="ja-JP" sz="2400" dirty="0">
                <a:latin typeface="ＭＳ Ｐゴシック" panose="020B0600070205080204" pitchFamily="50" charset="-128"/>
                <a:ea typeface="ＭＳ Ｐゴシック" panose="020B0600070205080204" pitchFamily="50" charset="-128"/>
              </a:rPr>
              <a:t>[m3/h]</a:t>
            </a:r>
            <a:endParaRPr kumimoji="1" lang="ja-JP" altLang="en-US"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endParaRPr>
          </a:p>
        </p:txBody>
      </p:sp>
      <p:sp>
        <p:nvSpPr>
          <p:cNvPr id="19" name="テキスト ボックス 18">
            <a:extLst>
              <a:ext uri="{FF2B5EF4-FFF2-40B4-BE49-F238E27FC236}">
                <a16:creationId xmlns:a16="http://schemas.microsoft.com/office/drawing/2014/main" id="{D8B4A6B2-4E60-422B-9329-50F13634805A}"/>
              </a:ext>
            </a:extLst>
          </p:cNvPr>
          <p:cNvSpPr txBox="1"/>
          <p:nvPr/>
        </p:nvSpPr>
        <p:spPr>
          <a:xfrm>
            <a:off x="6926070" y="3457651"/>
            <a:ext cx="1602723" cy="1015663"/>
          </a:xfrm>
          <a:prstGeom prst="rect">
            <a:avLst/>
          </a:prstGeom>
          <a:noFill/>
        </p:spPr>
        <p:txBody>
          <a:bodyPr wrap="square" rtlCol="0">
            <a:spAutoFit/>
          </a:bodyPr>
          <a:lstStyle/>
          <a:p>
            <a:pPr lvl="0" algn="ctr">
              <a:lnSpc>
                <a:spcPts val="2400"/>
              </a:lnSpc>
              <a:defRPr/>
            </a:pPr>
            <a:r>
              <a:rPr lang="en-US" altLang="ja-JP" sz="2400" dirty="0">
                <a:latin typeface="ＭＳ Ｐゴシック" panose="020B0600070205080204" pitchFamily="50" charset="-128"/>
                <a:ea typeface="ＭＳ Ｐゴシック" panose="020B0600070205080204" pitchFamily="50" charset="-128"/>
              </a:rPr>
              <a:t>Gap </a:t>
            </a:r>
          </a:p>
          <a:p>
            <a:pPr lvl="0" algn="ctr">
              <a:lnSpc>
                <a:spcPts val="2400"/>
              </a:lnSpc>
              <a:defRPr/>
            </a:pPr>
            <a:r>
              <a:rPr lang="en-US" altLang="ja-JP" sz="2400" dirty="0">
                <a:latin typeface="ＭＳ Ｐゴシック" panose="020B0600070205080204" pitchFamily="50" charset="-128"/>
                <a:ea typeface="ＭＳ Ｐゴシック" panose="020B0600070205080204" pitchFamily="50" charset="-128"/>
              </a:rPr>
              <a:t>length </a:t>
            </a:r>
          </a:p>
          <a:p>
            <a:pPr lvl="0" algn="ctr">
              <a:lnSpc>
                <a:spcPts val="2400"/>
              </a:lnSpc>
              <a:defRPr/>
            </a:pPr>
            <a:r>
              <a:rPr lang="en-US" altLang="ja-JP" sz="2400" dirty="0">
                <a:latin typeface="ＭＳ Ｐゴシック" panose="020B0600070205080204" pitchFamily="50" charset="-128"/>
                <a:ea typeface="ＭＳ Ｐゴシック" panose="020B0600070205080204" pitchFamily="50" charset="-128"/>
              </a:rPr>
              <a:t>[m]</a:t>
            </a:r>
            <a:endParaRPr kumimoji="1" lang="ja-JP" altLang="en-US"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endParaRPr>
          </a:p>
        </p:txBody>
      </p:sp>
      <p:sp>
        <p:nvSpPr>
          <p:cNvPr id="20" name="テキスト ボックス 19">
            <a:extLst>
              <a:ext uri="{FF2B5EF4-FFF2-40B4-BE49-F238E27FC236}">
                <a16:creationId xmlns:a16="http://schemas.microsoft.com/office/drawing/2014/main" id="{1B8024FB-2C77-4EEE-8EB0-BA4D1AA5DC8E}"/>
              </a:ext>
            </a:extLst>
          </p:cNvPr>
          <p:cNvSpPr txBox="1"/>
          <p:nvPr/>
        </p:nvSpPr>
        <p:spPr>
          <a:xfrm>
            <a:off x="3433105" y="3374809"/>
            <a:ext cx="1947271" cy="1015663"/>
          </a:xfrm>
          <a:prstGeom prst="rect">
            <a:avLst/>
          </a:prstGeom>
          <a:noFill/>
        </p:spPr>
        <p:txBody>
          <a:bodyPr wrap="square" rtlCol="0">
            <a:spAutoFit/>
          </a:bodyPr>
          <a:lstStyle/>
          <a:p>
            <a:pPr algn="ctr">
              <a:lnSpc>
                <a:spcPts val="2400"/>
              </a:lnSpc>
              <a:defRPr/>
            </a:pPr>
            <a:r>
              <a:rPr lang="en-US" altLang="ja-JP" sz="2400" dirty="0">
                <a:latin typeface="ＭＳ Ｐゴシック" panose="020B0600070205080204" pitchFamily="50" charset="-128"/>
                <a:ea typeface="ＭＳ Ｐゴシック" panose="020B0600070205080204" pitchFamily="50" charset="-128"/>
              </a:rPr>
              <a:t>Leakage </a:t>
            </a:r>
            <a:endParaRPr lang="ja-JP" altLang="en-US" sz="2400" dirty="0">
              <a:latin typeface="ＭＳ Ｐゴシック" panose="020B0600070205080204" pitchFamily="50" charset="-128"/>
              <a:ea typeface="ＭＳ Ｐゴシック" panose="020B0600070205080204" pitchFamily="50" charset="-128"/>
            </a:endParaRPr>
          </a:p>
          <a:p>
            <a:pPr algn="ctr">
              <a:lnSpc>
                <a:spcPts val="2400"/>
              </a:lnSpc>
              <a:defRPr/>
            </a:pPr>
            <a:r>
              <a:rPr lang="en-US" altLang="ja-JP" sz="2400" dirty="0">
                <a:latin typeface="ＭＳ Ｐゴシック" panose="020B0600070205080204" pitchFamily="50" charset="-128"/>
                <a:ea typeface="ＭＳ Ｐゴシック" panose="020B0600070205080204" pitchFamily="50" charset="-128"/>
              </a:rPr>
              <a:t>air ratio </a:t>
            </a:r>
            <a:endParaRPr lang="ja-JP" altLang="en-US" sz="2400" dirty="0">
              <a:latin typeface="ＭＳ Ｐゴシック" panose="020B0600070205080204" pitchFamily="50" charset="-128"/>
              <a:ea typeface="ＭＳ Ｐゴシック" panose="020B0600070205080204" pitchFamily="50" charset="-128"/>
            </a:endParaRPr>
          </a:p>
          <a:p>
            <a:pPr algn="ctr">
              <a:lnSpc>
                <a:spcPts val="2400"/>
              </a:lnSpc>
              <a:defRPr/>
            </a:pPr>
            <a:r>
              <a:rPr lang="en-US" altLang="ja-JP" sz="2400" dirty="0">
                <a:latin typeface="ＭＳ Ｐゴシック" panose="020B0600070205080204" pitchFamily="50" charset="-128"/>
                <a:ea typeface="ＭＳ Ｐゴシック" panose="020B0600070205080204" pitchFamily="50" charset="-128"/>
              </a:rPr>
              <a:t>[m3/min</a:t>
            </a:r>
            <a:r>
              <a:rPr lang="ja-JP" altLang="en-US" sz="2400" dirty="0">
                <a:latin typeface="ＭＳ Ｐゴシック" panose="020B0600070205080204" pitchFamily="50" charset="-128"/>
                <a:ea typeface="ＭＳ Ｐゴシック" panose="020B0600070205080204" pitchFamily="50" charset="-128"/>
              </a:rPr>
              <a:t>・</a:t>
            </a:r>
            <a:r>
              <a:rPr lang="en-US" altLang="ja-JP" sz="2400" dirty="0">
                <a:latin typeface="ＭＳ Ｐゴシック" panose="020B0600070205080204" pitchFamily="50" charset="-128"/>
                <a:ea typeface="ＭＳ Ｐゴシック" panose="020B0600070205080204" pitchFamily="50" charset="-128"/>
              </a:rPr>
              <a:t>m]</a:t>
            </a:r>
            <a:endParaRPr kumimoji="1" lang="ja-JP" altLang="en-US"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endParaRPr>
          </a:p>
        </p:txBody>
      </p:sp>
      <p:sp>
        <p:nvSpPr>
          <p:cNvPr id="21" name="テキスト ボックス 20">
            <a:extLst>
              <a:ext uri="{FF2B5EF4-FFF2-40B4-BE49-F238E27FC236}">
                <a16:creationId xmlns:a16="http://schemas.microsoft.com/office/drawing/2014/main" id="{FB053519-DBF2-4A20-B423-AF4C0478F817}"/>
              </a:ext>
            </a:extLst>
          </p:cNvPr>
          <p:cNvSpPr txBox="1"/>
          <p:nvPr/>
        </p:nvSpPr>
        <p:spPr>
          <a:xfrm>
            <a:off x="2914034" y="3710746"/>
            <a:ext cx="499421" cy="400110"/>
          </a:xfrm>
          <a:prstGeom prst="rect">
            <a:avLst/>
          </a:prstGeom>
          <a:noFill/>
        </p:spPr>
        <p:txBody>
          <a:bodyPr wrap="square" rtlCol="0">
            <a:spAutoFit/>
          </a:bodyPr>
          <a:lstStyle/>
          <a:p>
            <a:pPr lvl="0" algn="ctr">
              <a:lnSpc>
                <a:spcPts val="2400"/>
              </a:lnSpc>
              <a:defRPr/>
            </a:pPr>
            <a:r>
              <a:rPr kumimoji="1" lang="en-US" altLang="ja-JP"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rPr>
              <a:t>=</a:t>
            </a:r>
            <a:endParaRPr kumimoji="1" lang="ja-JP" altLang="en-US"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endParaRPr>
          </a:p>
        </p:txBody>
      </p:sp>
      <p:sp>
        <p:nvSpPr>
          <p:cNvPr id="23" name="テキスト ボックス 22">
            <a:extLst>
              <a:ext uri="{FF2B5EF4-FFF2-40B4-BE49-F238E27FC236}">
                <a16:creationId xmlns:a16="http://schemas.microsoft.com/office/drawing/2014/main" id="{E4BC50CD-D90D-4578-8F02-79BBA32BD0C0}"/>
              </a:ext>
            </a:extLst>
          </p:cNvPr>
          <p:cNvSpPr txBox="1"/>
          <p:nvPr/>
        </p:nvSpPr>
        <p:spPr>
          <a:xfrm>
            <a:off x="5242565" y="3653076"/>
            <a:ext cx="499421" cy="400110"/>
          </a:xfrm>
          <a:prstGeom prst="rect">
            <a:avLst/>
          </a:prstGeom>
          <a:noFill/>
        </p:spPr>
        <p:txBody>
          <a:bodyPr wrap="square" rtlCol="0">
            <a:spAutoFit/>
          </a:bodyPr>
          <a:lstStyle/>
          <a:p>
            <a:pPr lvl="0" algn="ctr">
              <a:lnSpc>
                <a:spcPts val="2400"/>
              </a:lnSpc>
              <a:defRPr/>
            </a:pPr>
            <a:r>
              <a:rPr kumimoji="1" lang="en-US" altLang="ja-JP"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rPr>
              <a:t>x</a:t>
            </a:r>
            <a:endParaRPr kumimoji="1" lang="ja-JP" altLang="en-US"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endParaRPr>
          </a:p>
        </p:txBody>
      </p:sp>
      <p:sp>
        <p:nvSpPr>
          <p:cNvPr id="24" name="テキスト ボックス 23">
            <a:extLst>
              <a:ext uri="{FF2B5EF4-FFF2-40B4-BE49-F238E27FC236}">
                <a16:creationId xmlns:a16="http://schemas.microsoft.com/office/drawing/2014/main" id="{6F5225A0-F7C6-4630-B88E-8DCCC133E670}"/>
              </a:ext>
            </a:extLst>
          </p:cNvPr>
          <p:cNvSpPr txBox="1"/>
          <p:nvPr/>
        </p:nvSpPr>
        <p:spPr>
          <a:xfrm>
            <a:off x="6771853" y="3653076"/>
            <a:ext cx="499421" cy="400110"/>
          </a:xfrm>
          <a:prstGeom prst="rect">
            <a:avLst/>
          </a:prstGeom>
          <a:noFill/>
        </p:spPr>
        <p:txBody>
          <a:bodyPr wrap="square" rtlCol="0">
            <a:spAutoFit/>
          </a:bodyPr>
          <a:lstStyle/>
          <a:p>
            <a:pPr lvl="0" algn="ctr">
              <a:lnSpc>
                <a:spcPts val="2400"/>
              </a:lnSpc>
              <a:defRPr/>
            </a:pPr>
            <a:r>
              <a:rPr kumimoji="1" lang="en-US" altLang="ja-JP"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rPr>
              <a:t>x</a:t>
            </a:r>
            <a:endParaRPr kumimoji="1" lang="ja-JP" altLang="en-US"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endParaRPr>
          </a:p>
        </p:txBody>
      </p:sp>
      <p:sp>
        <p:nvSpPr>
          <p:cNvPr id="25" name="テキスト ボックス 24">
            <a:extLst>
              <a:ext uri="{FF2B5EF4-FFF2-40B4-BE49-F238E27FC236}">
                <a16:creationId xmlns:a16="http://schemas.microsoft.com/office/drawing/2014/main" id="{A8FE78A6-9FC9-4C9F-A73F-C87006670F73}"/>
              </a:ext>
            </a:extLst>
          </p:cNvPr>
          <p:cNvSpPr txBox="1"/>
          <p:nvPr/>
        </p:nvSpPr>
        <p:spPr>
          <a:xfrm>
            <a:off x="5369031" y="3679487"/>
            <a:ext cx="1602723" cy="707886"/>
          </a:xfrm>
          <a:prstGeom prst="rect">
            <a:avLst/>
          </a:prstGeom>
          <a:noFill/>
        </p:spPr>
        <p:txBody>
          <a:bodyPr wrap="square" rtlCol="0">
            <a:spAutoFit/>
          </a:bodyPr>
          <a:lstStyle/>
          <a:p>
            <a:pPr lvl="0" algn="ctr">
              <a:lnSpc>
                <a:spcPts val="2400"/>
              </a:lnSpc>
              <a:defRPr/>
            </a:pPr>
            <a:r>
              <a:rPr lang="en-US" altLang="ja-JP" sz="2400" dirty="0">
                <a:latin typeface="ＭＳ Ｐゴシック" panose="020B0600070205080204" pitchFamily="50" charset="-128"/>
                <a:ea typeface="ＭＳ Ｐゴシック" panose="020B0600070205080204" pitchFamily="50" charset="-128"/>
              </a:rPr>
              <a:t>60 </a:t>
            </a:r>
          </a:p>
          <a:p>
            <a:pPr lvl="0" algn="ctr">
              <a:lnSpc>
                <a:spcPts val="2400"/>
              </a:lnSpc>
              <a:defRPr/>
            </a:pPr>
            <a:r>
              <a:rPr lang="en-US" altLang="ja-JP" sz="2400" dirty="0">
                <a:latin typeface="ＭＳ Ｐゴシック" panose="020B0600070205080204" pitchFamily="50" charset="-128"/>
                <a:ea typeface="ＭＳ Ｐゴシック" panose="020B0600070205080204" pitchFamily="50" charset="-128"/>
              </a:rPr>
              <a:t>[min/h]</a:t>
            </a:r>
            <a:endParaRPr kumimoji="1" lang="ja-JP" altLang="en-US"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endParaRPr>
          </a:p>
        </p:txBody>
      </p:sp>
      <p:sp>
        <p:nvSpPr>
          <p:cNvPr id="26" name="コンテンツ プレースホルダー 3">
            <a:extLst>
              <a:ext uri="{FF2B5EF4-FFF2-40B4-BE49-F238E27FC236}">
                <a16:creationId xmlns:a16="http://schemas.microsoft.com/office/drawing/2014/main" id="{90C317E8-AB23-48A8-A500-C34EB7F96711}"/>
              </a:ext>
            </a:extLst>
          </p:cNvPr>
          <p:cNvSpPr txBox="1">
            <a:spLocks/>
          </p:cNvSpPr>
          <p:nvPr/>
        </p:nvSpPr>
        <p:spPr>
          <a:xfrm>
            <a:off x="818126" y="5576773"/>
            <a:ext cx="7806149" cy="1188262"/>
          </a:xfrm>
          <a:prstGeom prst="rect">
            <a:avLst/>
          </a:prstGeom>
          <a:effectLst>
            <a:outerShdw blurRad="50800" dir="14400000">
              <a:srgbClr val="000000">
                <a:alpha val="40000"/>
              </a:srgbClr>
            </a:outerShdw>
          </a:effectLst>
        </p:spPr>
        <p:txBody>
          <a:bodyPr vert="horz" lIns="91440" tIns="45720" rIns="91440" bIns="45720" rtlCol="0" anchor="ctr">
            <a:noAutofit/>
          </a:bodyPr>
          <a:lstStyle>
            <a:lvl1pPr marL="342900" indent="-342900" algn="l" defTabSz="457200" rtl="0" eaLnBrk="1" latinLnBrk="0" hangingPunct="1">
              <a:spcBef>
                <a:spcPct val="20000"/>
              </a:spcBef>
              <a:spcAft>
                <a:spcPts val="600"/>
              </a:spcAft>
              <a:buClr>
                <a:schemeClr val="accent1"/>
              </a:buClr>
              <a:buFont typeface="Wingdings 2" charset="2"/>
              <a:buChar char=""/>
              <a:defRPr kumimoji="1"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kumimoji="1"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kumimoji="1"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9pPr>
          </a:lstStyle>
          <a:p>
            <a:r>
              <a:rPr lang="en-US" altLang="ja-JP" sz="2400" dirty="0">
                <a:latin typeface="ＭＳ Ｐゴシック" panose="020B0600070205080204" pitchFamily="50" charset="-128"/>
                <a:ea typeface="ＭＳ Ｐゴシック" panose="020B0600070205080204" pitchFamily="50" charset="-128"/>
              </a:rPr>
              <a:t>If CAV-CAV system is applied, air leakage calculation is needed. But I do not know whether calculation is done actually or not.</a:t>
            </a:r>
          </a:p>
        </p:txBody>
      </p:sp>
      <p:sp>
        <p:nvSpPr>
          <p:cNvPr id="27" name="テキスト ボックス 26">
            <a:extLst>
              <a:ext uri="{FF2B5EF4-FFF2-40B4-BE49-F238E27FC236}">
                <a16:creationId xmlns:a16="http://schemas.microsoft.com/office/drawing/2014/main" id="{95BC0058-2899-4D18-BC42-4E8622F3D7DE}"/>
              </a:ext>
            </a:extLst>
          </p:cNvPr>
          <p:cNvSpPr txBox="1"/>
          <p:nvPr/>
        </p:nvSpPr>
        <p:spPr>
          <a:xfrm>
            <a:off x="1156129" y="4508102"/>
            <a:ext cx="1947271" cy="1015663"/>
          </a:xfrm>
          <a:prstGeom prst="rect">
            <a:avLst/>
          </a:prstGeom>
          <a:noFill/>
        </p:spPr>
        <p:txBody>
          <a:bodyPr wrap="square" rtlCol="0">
            <a:spAutoFit/>
          </a:bodyPr>
          <a:lstStyle/>
          <a:p>
            <a:pPr algn="ctr">
              <a:lnSpc>
                <a:spcPts val="2400"/>
              </a:lnSpc>
              <a:defRPr/>
            </a:pPr>
            <a:r>
              <a:rPr lang="en-US" altLang="ja-JP" sz="2400" dirty="0">
                <a:latin typeface="ＭＳ Ｐゴシック" panose="020B0600070205080204" pitchFamily="50" charset="-128"/>
                <a:ea typeface="ＭＳ Ｐゴシック" panose="020B0600070205080204" pitchFamily="50" charset="-128"/>
              </a:rPr>
              <a:t>Leakage </a:t>
            </a:r>
            <a:endParaRPr lang="ja-JP" altLang="en-US" sz="2400" dirty="0">
              <a:latin typeface="ＭＳ Ｐゴシック" panose="020B0600070205080204" pitchFamily="50" charset="-128"/>
              <a:ea typeface="ＭＳ Ｐゴシック" panose="020B0600070205080204" pitchFamily="50" charset="-128"/>
            </a:endParaRPr>
          </a:p>
          <a:p>
            <a:pPr algn="ctr">
              <a:lnSpc>
                <a:spcPts val="2400"/>
              </a:lnSpc>
              <a:defRPr/>
            </a:pPr>
            <a:r>
              <a:rPr lang="en-US" altLang="ja-JP" sz="2400" dirty="0">
                <a:latin typeface="ＭＳ Ｐゴシック" panose="020B0600070205080204" pitchFamily="50" charset="-128"/>
                <a:ea typeface="ＭＳ Ｐゴシック" panose="020B0600070205080204" pitchFamily="50" charset="-128"/>
              </a:rPr>
              <a:t>air ratio </a:t>
            </a:r>
            <a:endParaRPr lang="ja-JP" altLang="en-US" sz="2400" dirty="0">
              <a:latin typeface="ＭＳ Ｐゴシック" panose="020B0600070205080204" pitchFamily="50" charset="-128"/>
              <a:ea typeface="ＭＳ Ｐゴシック" panose="020B0600070205080204" pitchFamily="50" charset="-128"/>
            </a:endParaRPr>
          </a:p>
          <a:p>
            <a:pPr algn="ctr">
              <a:lnSpc>
                <a:spcPts val="2400"/>
              </a:lnSpc>
              <a:defRPr/>
            </a:pPr>
            <a:r>
              <a:rPr lang="en-US" altLang="ja-JP" sz="2400" dirty="0">
                <a:latin typeface="ＭＳ Ｐゴシック" panose="020B0600070205080204" pitchFamily="50" charset="-128"/>
                <a:ea typeface="ＭＳ Ｐゴシック" panose="020B0600070205080204" pitchFamily="50" charset="-128"/>
              </a:rPr>
              <a:t>[m3/min</a:t>
            </a:r>
            <a:r>
              <a:rPr lang="ja-JP" altLang="en-US" sz="2400" dirty="0">
                <a:latin typeface="ＭＳ Ｐゴシック" panose="020B0600070205080204" pitchFamily="50" charset="-128"/>
                <a:ea typeface="ＭＳ Ｐゴシック" panose="020B0600070205080204" pitchFamily="50" charset="-128"/>
              </a:rPr>
              <a:t>・</a:t>
            </a:r>
            <a:r>
              <a:rPr lang="en-US" altLang="ja-JP" sz="2400" dirty="0">
                <a:latin typeface="ＭＳ Ｐゴシック" panose="020B0600070205080204" pitchFamily="50" charset="-128"/>
                <a:ea typeface="ＭＳ Ｐゴシック" panose="020B0600070205080204" pitchFamily="50" charset="-128"/>
              </a:rPr>
              <a:t>m]</a:t>
            </a:r>
            <a:endParaRPr kumimoji="1" lang="ja-JP" altLang="en-US"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endParaRPr>
          </a:p>
        </p:txBody>
      </p:sp>
      <p:sp>
        <p:nvSpPr>
          <p:cNvPr id="28" name="テキスト ボックス 27">
            <a:extLst>
              <a:ext uri="{FF2B5EF4-FFF2-40B4-BE49-F238E27FC236}">
                <a16:creationId xmlns:a16="http://schemas.microsoft.com/office/drawing/2014/main" id="{B5EB6B59-CF0C-4DCC-84FD-C90EBB729954}"/>
              </a:ext>
            </a:extLst>
          </p:cNvPr>
          <p:cNvSpPr txBox="1"/>
          <p:nvPr/>
        </p:nvSpPr>
        <p:spPr>
          <a:xfrm>
            <a:off x="873337" y="4672714"/>
            <a:ext cx="742938" cy="400110"/>
          </a:xfrm>
          <a:prstGeom prst="rect">
            <a:avLst/>
          </a:prstGeom>
          <a:noFill/>
        </p:spPr>
        <p:txBody>
          <a:bodyPr wrap="square" rtlCol="0">
            <a:spAutoFit/>
          </a:bodyPr>
          <a:lstStyle/>
          <a:p>
            <a:pPr lvl="0" algn="ctr">
              <a:lnSpc>
                <a:spcPts val="2400"/>
              </a:lnSpc>
              <a:defRPr/>
            </a:pPr>
            <a:r>
              <a:rPr kumimoji="1" lang="en-US" altLang="ja-JP"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rPr>
              <a:t>Log(</a:t>
            </a:r>
            <a:endParaRPr kumimoji="1" lang="ja-JP" altLang="en-US"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endParaRPr>
          </a:p>
        </p:txBody>
      </p:sp>
      <p:sp>
        <p:nvSpPr>
          <p:cNvPr id="29" name="テキスト ボックス 28">
            <a:extLst>
              <a:ext uri="{FF2B5EF4-FFF2-40B4-BE49-F238E27FC236}">
                <a16:creationId xmlns:a16="http://schemas.microsoft.com/office/drawing/2014/main" id="{CAA6568F-91F8-4D66-AB38-9443700F51B4}"/>
              </a:ext>
            </a:extLst>
          </p:cNvPr>
          <p:cNvSpPr txBox="1"/>
          <p:nvPr/>
        </p:nvSpPr>
        <p:spPr>
          <a:xfrm>
            <a:off x="2520270" y="4672714"/>
            <a:ext cx="499421" cy="400110"/>
          </a:xfrm>
          <a:prstGeom prst="rect">
            <a:avLst/>
          </a:prstGeom>
          <a:noFill/>
        </p:spPr>
        <p:txBody>
          <a:bodyPr wrap="square" rtlCol="0">
            <a:spAutoFit/>
          </a:bodyPr>
          <a:lstStyle/>
          <a:p>
            <a:pPr lvl="0" algn="ctr">
              <a:lnSpc>
                <a:spcPts val="2400"/>
              </a:lnSpc>
              <a:defRPr/>
            </a:pPr>
            <a:r>
              <a:rPr kumimoji="1" lang="en-US" altLang="ja-JP" sz="2400" dirty="0">
                <a:latin typeface="ＭＳ Ｐゴシック" panose="020B0600070205080204" pitchFamily="50" charset="-128"/>
                <a:ea typeface="ＭＳ Ｐゴシック" panose="020B0600070205080204" pitchFamily="50" charset="-128"/>
              </a:rPr>
              <a:t>)</a:t>
            </a:r>
            <a:endParaRPr kumimoji="1" lang="ja-JP" altLang="en-US"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endParaRPr>
          </a:p>
        </p:txBody>
      </p:sp>
      <p:sp>
        <p:nvSpPr>
          <p:cNvPr id="30" name="テキスト ボックス 29">
            <a:extLst>
              <a:ext uri="{FF2B5EF4-FFF2-40B4-BE49-F238E27FC236}">
                <a16:creationId xmlns:a16="http://schemas.microsoft.com/office/drawing/2014/main" id="{88F75E6E-0F80-4B34-9ECF-709BEC556C9A}"/>
              </a:ext>
            </a:extLst>
          </p:cNvPr>
          <p:cNvSpPr txBox="1"/>
          <p:nvPr/>
        </p:nvSpPr>
        <p:spPr>
          <a:xfrm>
            <a:off x="2910607" y="4709562"/>
            <a:ext cx="499421" cy="400110"/>
          </a:xfrm>
          <a:prstGeom prst="rect">
            <a:avLst/>
          </a:prstGeom>
          <a:noFill/>
        </p:spPr>
        <p:txBody>
          <a:bodyPr wrap="square" rtlCol="0">
            <a:spAutoFit/>
          </a:bodyPr>
          <a:lstStyle/>
          <a:p>
            <a:pPr lvl="0" algn="ctr">
              <a:lnSpc>
                <a:spcPts val="2400"/>
              </a:lnSpc>
              <a:defRPr/>
            </a:pPr>
            <a:r>
              <a:rPr kumimoji="1" lang="ja-JP" altLang="en-US"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rPr>
              <a:t>∝</a:t>
            </a:r>
          </a:p>
        </p:txBody>
      </p:sp>
      <p:sp>
        <p:nvSpPr>
          <p:cNvPr id="31" name="テキスト ボックス 30">
            <a:extLst>
              <a:ext uri="{FF2B5EF4-FFF2-40B4-BE49-F238E27FC236}">
                <a16:creationId xmlns:a16="http://schemas.microsoft.com/office/drawing/2014/main" id="{92D80E5D-1D95-451B-A574-3FF5E9704C30}"/>
              </a:ext>
            </a:extLst>
          </p:cNvPr>
          <p:cNvSpPr txBox="1"/>
          <p:nvPr/>
        </p:nvSpPr>
        <p:spPr>
          <a:xfrm>
            <a:off x="3526539" y="4668015"/>
            <a:ext cx="742938" cy="400110"/>
          </a:xfrm>
          <a:prstGeom prst="rect">
            <a:avLst/>
          </a:prstGeom>
          <a:noFill/>
        </p:spPr>
        <p:txBody>
          <a:bodyPr wrap="square" rtlCol="0">
            <a:spAutoFit/>
          </a:bodyPr>
          <a:lstStyle/>
          <a:p>
            <a:pPr lvl="0" algn="ctr">
              <a:lnSpc>
                <a:spcPts val="2400"/>
              </a:lnSpc>
              <a:defRPr/>
            </a:pPr>
            <a:r>
              <a:rPr kumimoji="1" lang="en-US" altLang="ja-JP"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rPr>
              <a:t>Log(</a:t>
            </a:r>
            <a:endParaRPr kumimoji="1" lang="ja-JP" altLang="en-US"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endParaRPr>
          </a:p>
        </p:txBody>
      </p:sp>
      <p:sp>
        <p:nvSpPr>
          <p:cNvPr id="32" name="テキスト ボックス 31">
            <a:extLst>
              <a:ext uri="{FF2B5EF4-FFF2-40B4-BE49-F238E27FC236}">
                <a16:creationId xmlns:a16="http://schemas.microsoft.com/office/drawing/2014/main" id="{7257BE7A-A460-4D03-A369-F1E7B9517A2D}"/>
              </a:ext>
            </a:extLst>
          </p:cNvPr>
          <p:cNvSpPr txBox="1"/>
          <p:nvPr/>
        </p:nvSpPr>
        <p:spPr>
          <a:xfrm>
            <a:off x="5385504" y="4668015"/>
            <a:ext cx="499421" cy="400110"/>
          </a:xfrm>
          <a:prstGeom prst="rect">
            <a:avLst/>
          </a:prstGeom>
          <a:noFill/>
        </p:spPr>
        <p:txBody>
          <a:bodyPr wrap="square" rtlCol="0">
            <a:spAutoFit/>
          </a:bodyPr>
          <a:lstStyle/>
          <a:p>
            <a:pPr lvl="0" algn="ctr">
              <a:lnSpc>
                <a:spcPts val="2400"/>
              </a:lnSpc>
              <a:defRPr/>
            </a:pPr>
            <a:r>
              <a:rPr kumimoji="1" lang="en-US" altLang="ja-JP" sz="2400" dirty="0">
                <a:latin typeface="ＭＳ Ｐゴシック" panose="020B0600070205080204" pitchFamily="50" charset="-128"/>
                <a:ea typeface="ＭＳ Ｐゴシック" panose="020B0600070205080204" pitchFamily="50" charset="-128"/>
              </a:rPr>
              <a:t>)</a:t>
            </a:r>
            <a:endParaRPr kumimoji="1" lang="ja-JP" altLang="en-US"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endParaRPr>
          </a:p>
        </p:txBody>
      </p:sp>
      <p:sp>
        <p:nvSpPr>
          <p:cNvPr id="33" name="テキスト ボックス 32">
            <a:extLst>
              <a:ext uri="{FF2B5EF4-FFF2-40B4-BE49-F238E27FC236}">
                <a16:creationId xmlns:a16="http://schemas.microsoft.com/office/drawing/2014/main" id="{705C295A-2776-40BB-AEA8-A915D7AF8BF4}"/>
              </a:ext>
            </a:extLst>
          </p:cNvPr>
          <p:cNvSpPr txBox="1"/>
          <p:nvPr/>
        </p:nvSpPr>
        <p:spPr>
          <a:xfrm>
            <a:off x="4185567" y="4518817"/>
            <a:ext cx="1463900" cy="1015663"/>
          </a:xfrm>
          <a:prstGeom prst="rect">
            <a:avLst/>
          </a:prstGeom>
          <a:noFill/>
        </p:spPr>
        <p:txBody>
          <a:bodyPr wrap="square" rtlCol="0">
            <a:spAutoFit/>
          </a:bodyPr>
          <a:lstStyle/>
          <a:p>
            <a:pPr algn="ctr">
              <a:lnSpc>
                <a:spcPts val="2400"/>
              </a:lnSpc>
              <a:defRPr/>
            </a:pPr>
            <a:r>
              <a:rPr lang="en-US" altLang="ja-JP" sz="2400" dirty="0">
                <a:latin typeface="ＭＳ Ｐゴシック" panose="020B0600070205080204" pitchFamily="50" charset="-128"/>
                <a:ea typeface="ＭＳ Ｐゴシック" panose="020B0600070205080204" pitchFamily="50" charset="-128"/>
              </a:rPr>
              <a:t>Pressure</a:t>
            </a:r>
          </a:p>
          <a:p>
            <a:pPr algn="ctr">
              <a:lnSpc>
                <a:spcPts val="2400"/>
              </a:lnSpc>
              <a:defRPr/>
            </a:pPr>
            <a:r>
              <a:rPr lang="en-US" altLang="ja-JP" sz="2400" dirty="0">
                <a:latin typeface="ＭＳ Ｐゴシック" panose="020B0600070205080204" pitchFamily="50" charset="-128"/>
                <a:ea typeface="ＭＳ Ｐゴシック" panose="020B0600070205080204" pitchFamily="50" charset="-128"/>
              </a:rPr>
              <a:t>difference </a:t>
            </a:r>
            <a:endParaRPr lang="ja-JP" altLang="en-US" sz="2400" dirty="0">
              <a:latin typeface="ＭＳ Ｐゴシック" panose="020B0600070205080204" pitchFamily="50" charset="-128"/>
              <a:ea typeface="ＭＳ Ｐゴシック" panose="020B0600070205080204" pitchFamily="50" charset="-128"/>
            </a:endParaRPr>
          </a:p>
          <a:p>
            <a:pPr algn="ctr">
              <a:lnSpc>
                <a:spcPts val="2400"/>
              </a:lnSpc>
              <a:defRPr/>
            </a:pPr>
            <a:r>
              <a:rPr lang="en-US" altLang="ja-JP" sz="2400" dirty="0">
                <a:latin typeface="ＭＳ Ｐゴシック" panose="020B0600070205080204" pitchFamily="50" charset="-128"/>
                <a:ea typeface="ＭＳ Ｐゴシック" panose="020B0600070205080204" pitchFamily="50" charset="-128"/>
              </a:rPr>
              <a:t>[Pa]</a:t>
            </a:r>
            <a:endParaRPr kumimoji="1" lang="ja-JP" altLang="en-US"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endParaRPr>
          </a:p>
        </p:txBody>
      </p:sp>
      <p:sp>
        <p:nvSpPr>
          <p:cNvPr id="34" name="正方形/長方形 33">
            <a:extLst>
              <a:ext uri="{FF2B5EF4-FFF2-40B4-BE49-F238E27FC236}">
                <a16:creationId xmlns:a16="http://schemas.microsoft.com/office/drawing/2014/main" id="{954ADA48-5D6F-4ACB-90C2-246A4855ABE3}"/>
              </a:ext>
            </a:extLst>
          </p:cNvPr>
          <p:cNvSpPr/>
          <p:nvPr/>
        </p:nvSpPr>
        <p:spPr>
          <a:xfrm>
            <a:off x="8812524" y="4390953"/>
            <a:ext cx="133260" cy="1415597"/>
          </a:xfrm>
          <a:prstGeom prst="rect">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 name="直線コネクタ 15">
            <a:extLst>
              <a:ext uri="{FF2B5EF4-FFF2-40B4-BE49-F238E27FC236}">
                <a16:creationId xmlns:a16="http://schemas.microsoft.com/office/drawing/2014/main" id="{2B5BCF95-88D0-49F6-920B-1EEEB3A128EB}"/>
              </a:ext>
            </a:extLst>
          </p:cNvPr>
          <p:cNvCxnSpPr/>
          <p:nvPr/>
        </p:nvCxnSpPr>
        <p:spPr>
          <a:xfrm>
            <a:off x="8624861" y="5433454"/>
            <a:ext cx="954157" cy="0"/>
          </a:xfrm>
          <a:prstGeom prst="line">
            <a:avLst/>
          </a:prstGeom>
          <a:ln w="50800">
            <a:solidFill>
              <a:srgbClr val="00B0F0"/>
            </a:solidFill>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4391229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92B20AD-40DB-4152-A10B-BF73B611E16B}"/>
              </a:ext>
            </a:extLst>
          </p:cNvPr>
          <p:cNvSpPr>
            <a:spLocks noGrp="1"/>
          </p:cNvSpPr>
          <p:nvPr>
            <p:ph type="title"/>
          </p:nvPr>
        </p:nvSpPr>
        <p:spPr/>
        <p:txBody>
          <a:bodyPr/>
          <a:lstStyle/>
          <a:p>
            <a:r>
              <a:rPr lang="en-US" altLang="ja-JP" dirty="0">
                <a:latin typeface="ＭＳ Ｐゴシック" panose="020B0600070205080204" pitchFamily="50" charset="-128"/>
                <a:ea typeface="ＭＳ Ｐゴシック" panose="020B0600070205080204" pitchFamily="50" charset="-128"/>
              </a:rPr>
              <a:t>Cooperation between ‘CAP’ and CAV</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4" name="コンテンツ プレースホルダー 3">
            <a:extLst>
              <a:ext uri="{FF2B5EF4-FFF2-40B4-BE49-F238E27FC236}">
                <a16:creationId xmlns:a16="http://schemas.microsoft.com/office/drawing/2014/main" id="{D65054C6-F2DA-4CCC-8AFE-DBC752F074CA}"/>
              </a:ext>
            </a:extLst>
          </p:cNvPr>
          <p:cNvSpPr>
            <a:spLocks noGrp="1"/>
          </p:cNvSpPr>
          <p:nvPr>
            <p:ph idx="1"/>
          </p:nvPr>
        </p:nvSpPr>
        <p:spPr>
          <a:xfrm>
            <a:off x="818712" y="1895060"/>
            <a:ext cx="7626206" cy="4962939"/>
          </a:xfrm>
        </p:spPr>
        <p:txBody>
          <a:bodyPr>
            <a:noAutofit/>
          </a:bodyPr>
          <a:lstStyle/>
          <a:p>
            <a:r>
              <a:rPr lang="en-US" altLang="ja-JP" sz="2400" dirty="0">
                <a:latin typeface="ＭＳ Ｐゴシック" panose="020B0600070205080204" pitchFamily="50" charset="-128"/>
                <a:ea typeface="ＭＳ Ｐゴシック" panose="020B0600070205080204" pitchFamily="50" charset="-128"/>
              </a:rPr>
              <a:t>Both CAP and CAV affect each other </a:t>
            </a:r>
          </a:p>
          <a:p>
            <a:r>
              <a:rPr lang="en-US" altLang="ja-JP" sz="2400" dirty="0">
                <a:latin typeface="ＭＳ Ｐゴシック" panose="020B0600070205080204" pitchFamily="50" charset="-128"/>
                <a:ea typeface="ＭＳ Ｐゴシック" panose="020B0600070205080204" pitchFamily="50" charset="-128"/>
              </a:rPr>
              <a:t>If both operation speed are close, both operation may become unstable.</a:t>
            </a:r>
          </a:p>
        </p:txBody>
      </p:sp>
      <p:cxnSp>
        <p:nvCxnSpPr>
          <p:cNvPr id="5" name="直線コネクタ 4">
            <a:extLst>
              <a:ext uri="{FF2B5EF4-FFF2-40B4-BE49-F238E27FC236}">
                <a16:creationId xmlns:a16="http://schemas.microsoft.com/office/drawing/2014/main" id="{2BEB0F3F-BF03-404D-9C93-DB49D02CA21D}"/>
              </a:ext>
            </a:extLst>
          </p:cNvPr>
          <p:cNvCxnSpPr/>
          <p:nvPr/>
        </p:nvCxnSpPr>
        <p:spPr>
          <a:xfrm>
            <a:off x="11093043" y="3319732"/>
            <a:ext cx="954157" cy="0"/>
          </a:xfrm>
          <a:prstGeom prst="line">
            <a:avLst/>
          </a:prstGeom>
          <a:ln w="50800">
            <a:solidFill>
              <a:srgbClr val="00B0F0"/>
            </a:solidFill>
            <a:tailEnd type="triangle"/>
          </a:ln>
        </p:spPr>
        <p:style>
          <a:lnRef idx="1">
            <a:schemeClr val="dk1"/>
          </a:lnRef>
          <a:fillRef idx="0">
            <a:schemeClr val="dk1"/>
          </a:fillRef>
          <a:effectRef idx="0">
            <a:schemeClr val="dk1"/>
          </a:effectRef>
          <a:fontRef idx="minor">
            <a:schemeClr val="tx1"/>
          </a:fontRef>
        </p:style>
      </p:cxnSp>
      <p:cxnSp>
        <p:nvCxnSpPr>
          <p:cNvPr id="6" name="直線コネクタ 5">
            <a:extLst>
              <a:ext uri="{FF2B5EF4-FFF2-40B4-BE49-F238E27FC236}">
                <a16:creationId xmlns:a16="http://schemas.microsoft.com/office/drawing/2014/main" id="{2CA67224-5F6F-442A-8C69-1107ADD43653}"/>
              </a:ext>
            </a:extLst>
          </p:cNvPr>
          <p:cNvCxnSpPr/>
          <p:nvPr/>
        </p:nvCxnSpPr>
        <p:spPr>
          <a:xfrm>
            <a:off x="8641199" y="3315249"/>
            <a:ext cx="954157" cy="0"/>
          </a:xfrm>
          <a:prstGeom prst="line">
            <a:avLst/>
          </a:prstGeom>
          <a:ln w="50800">
            <a:solidFill>
              <a:srgbClr val="00B0F0"/>
            </a:solidFill>
          </a:ln>
        </p:spPr>
        <p:style>
          <a:lnRef idx="1">
            <a:schemeClr val="dk1"/>
          </a:lnRef>
          <a:fillRef idx="0">
            <a:schemeClr val="dk1"/>
          </a:fillRef>
          <a:effectRef idx="0">
            <a:schemeClr val="dk1"/>
          </a:effectRef>
          <a:fontRef idx="minor">
            <a:schemeClr val="tx1"/>
          </a:fontRef>
        </p:style>
      </p:cxnSp>
      <p:sp>
        <p:nvSpPr>
          <p:cNvPr id="7" name="正方形/長方形 6">
            <a:extLst>
              <a:ext uri="{FF2B5EF4-FFF2-40B4-BE49-F238E27FC236}">
                <a16:creationId xmlns:a16="http://schemas.microsoft.com/office/drawing/2014/main" id="{01635C0D-D331-4B8C-846E-3DFF6863D14D}"/>
              </a:ext>
            </a:extLst>
          </p:cNvPr>
          <p:cNvSpPr/>
          <p:nvPr/>
        </p:nvSpPr>
        <p:spPr>
          <a:xfrm>
            <a:off x="8879740" y="3819744"/>
            <a:ext cx="2902226" cy="1986806"/>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Room</a:t>
            </a:r>
            <a:endPar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8" name="正方形/長方形 7">
            <a:extLst>
              <a:ext uri="{FF2B5EF4-FFF2-40B4-BE49-F238E27FC236}">
                <a16:creationId xmlns:a16="http://schemas.microsoft.com/office/drawing/2014/main" id="{86B1CB0E-AF16-41C2-B966-99AA82A2097A}"/>
              </a:ext>
            </a:extLst>
          </p:cNvPr>
          <p:cNvSpPr/>
          <p:nvPr/>
        </p:nvSpPr>
        <p:spPr>
          <a:xfrm>
            <a:off x="8866487" y="3161936"/>
            <a:ext cx="503583" cy="306626"/>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entury Gothic" panose="020B0502020202020204"/>
              <a:ea typeface="ＭＳ ゴシック" panose="020B0609070205080204" pitchFamily="49" charset="-128"/>
              <a:cs typeface="+mn-cs"/>
            </a:endParaRPr>
          </a:p>
        </p:txBody>
      </p:sp>
      <p:sp>
        <p:nvSpPr>
          <p:cNvPr id="9" name="正方形/長方形 8">
            <a:extLst>
              <a:ext uri="{FF2B5EF4-FFF2-40B4-BE49-F238E27FC236}">
                <a16:creationId xmlns:a16="http://schemas.microsoft.com/office/drawing/2014/main" id="{6D9EB996-804F-4E64-A8E9-F289FFE83AF6}"/>
              </a:ext>
            </a:extLst>
          </p:cNvPr>
          <p:cNvSpPr/>
          <p:nvPr/>
        </p:nvSpPr>
        <p:spPr>
          <a:xfrm>
            <a:off x="11288738" y="3161936"/>
            <a:ext cx="503583" cy="306626"/>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entury Gothic" panose="020B0502020202020204"/>
              <a:ea typeface="ＭＳ ゴシック" panose="020B0609070205080204" pitchFamily="49" charset="-128"/>
              <a:cs typeface="+mn-cs"/>
            </a:endParaRPr>
          </a:p>
        </p:txBody>
      </p:sp>
      <p:cxnSp>
        <p:nvCxnSpPr>
          <p:cNvPr id="10" name="直線矢印コネクタ 9">
            <a:extLst>
              <a:ext uri="{FF2B5EF4-FFF2-40B4-BE49-F238E27FC236}">
                <a16:creationId xmlns:a16="http://schemas.microsoft.com/office/drawing/2014/main" id="{AD0C9051-9664-4E0C-821D-E0D5748A98F1}"/>
              </a:ext>
            </a:extLst>
          </p:cNvPr>
          <p:cNvCxnSpPr/>
          <p:nvPr/>
        </p:nvCxnSpPr>
        <p:spPr>
          <a:xfrm>
            <a:off x="9595356" y="3315249"/>
            <a:ext cx="0" cy="504495"/>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1" name="直線矢印コネクタ 10">
            <a:extLst>
              <a:ext uri="{FF2B5EF4-FFF2-40B4-BE49-F238E27FC236}">
                <a16:creationId xmlns:a16="http://schemas.microsoft.com/office/drawing/2014/main" id="{C6F04244-1409-4DC6-8568-77957537ACA2}"/>
              </a:ext>
            </a:extLst>
          </p:cNvPr>
          <p:cNvCxnSpPr/>
          <p:nvPr/>
        </p:nvCxnSpPr>
        <p:spPr>
          <a:xfrm>
            <a:off x="11092456" y="3319732"/>
            <a:ext cx="0" cy="504495"/>
          </a:xfrm>
          <a:prstGeom prst="straightConnector1">
            <a:avLst/>
          </a:prstGeom>
          <a:ln w="50800">
            <a:tailEnd type="none"/>
          </a:ln>
        </p:spPr>
        <p:style>
          <a:lnRef idx="1">
            <a:schemeClr val="accent1"/>
          </a:lnRef>
          <a:fillRef idx="0">
            <a:schemeClr val="accent1"/>
          </a:fillRef>
          <a:effectRef idx="0">
            <a:schemeClr val="accent1"/>
          </a:effectRef>
          <a:fontRef idx="minor">
            <a:schemeClr val="tx1"/>
          </a:fontRef>
        </p:style>
      </p:cxnSp>
      <p:sp>
        <p:nvSpPr>
          <p:cNvPr id="12" name="テキスト ボックス 11">
            <a:extLst>
              <a:ext uri="{FF2B5EF4-FFF2-40B4-BE49-F238E27FC236}">
                <a16:creationId xmlns:a16="http://schemas.microsoft.com/office/drawing/2014/main" id="{F497C4FE-AE94-46A0-942A-BFA66C04BC13}"/>
              </a:ext>
            </a:extLst>
          </p:cNvPr>
          <p:cNvSpPr txBox="1"/>
          <p:nvPr/>
        </p:nvSpPr>
        <p:spPr>
          <a:xfrm>
            <a:off x="8650944" y="2729753"/>
            <a:ext cx="974619"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2400" dirty="0">
                <a:solidFill>
                  <a:prstClr val="white"/>
                </a:solidFill>
                <a:latin typeface="ＭＳ Ｐゴシック" panose="020B0600070205080204" pitchFamily="50" charset="-128"/>
                <a:ea typeface="ＭＳ Ｐゴシック" panose="020B0600070205080204" pitchFamily="50" charset="-128"/>
              </a:rPr>
              <a:t>CAP</a:t>
            </a:r>
            <a:endParaRPr kumimoji="1" lang="ja-JP" altLang="en-US"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3" name="テキスト ボックス 12">
            <a:extLst>
              <a:ext uri="{FF2B5EF4-FFF2-40B4-BE49-F238E27FC236}">
                <a16:creationId xmlns:a16="http://schemas.microsoft.com/office/drawing/2014/main" id="{42AB30DA-2A29-4764-AAFE-C2DD1BA01573}"/>
              </a:ext>
            </a:extLst>
          </p:cNvPr>
          <p:cNvSpPr txBox="1"/>
          <p:nvPr/>
        </p:nvSpPr>
        <p:spPr>
          <a:xfrm>
            <a:off x="11102786" y="2720789"/>
            <a:ext cx="944414"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CAV</a:t>
            </a:r>
            <a:endParaRPr kumimoji="1" lang="ja-JP" altLang="en-US"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4" name="テキスト ボックス 13">
            <a:extLst>
              <a:ext uri="{FF2B5EF4-FFF2-40B4-BE49-F238E27FC236}">
                <a16:creationId xmlns:a16="http://schemas.microsoft.com/office/drawing/2014/main" id="{408721C3-57C6-4994-8B05-58B67C6B5AEF}"/>
              </a:ext>
            </a:extLst>
          </p:cNvPr>
          <p:cNvSpPr txBox="1"/>
          <p:nvPr/>
        </p:nvSpPr>
        <p:spPr>
          <a:xfrm>
            <a:off x="9134440" y="3828707"/>
            <a:ext cx="954157"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SA</a:t>
            </a:r>
            <a:endPar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5" name="テキスト ボックス 14">
            <a:extLst>
              <a:ext uri="{FF2B5EF4-FFF2-40B4-BE49-F238E27FC236}">
                <a16:creationId xmlns:a16="http://schemas.microsoft.com/office/drawing/2014/main" id="{397534EA-3334-4D98-9755-BCFA89E4404B}"/>
              </a:ext>
            </a:extLst>
          </p:cNvPr>
          <p:cNvSpPr txBox="1"/>
          <p:nvPr/>
        </p:nvSpPr>
        <p:spPr>
          <a:xfrm>
            <a:off x="10627424" y="3837673"/>
            <a:ext cx="935510"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EA</a:t>
            </a:r>
            <a:endPar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Tree>
    <p:extLst>
      <p:ext uri="{BB962C8B-B14F-4D97-AF65-F5344CB8AC3E}">
        <p14:creationId xmlns:p14="http://schemas.microsoft.com/office/powerpoint/2010/main" val="38057748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92B20AD-40DB-4152-A10B-BF73B611E16B}"/>
              </a:ext>
            </a:extLst>
          </p:cNvPr>
          <p:cNvSpPr>
            <a:spLocks noGrp="1"/>
          </p:cNvSpPr>
          <p:nvPr>
            <p:ph type="title"/>
          </p:nvPr>
        </p:nvSpPr>
        <p:spPr/>
        <p:txBody>
          <a:bodyPr/>
          <a:lstStyle/>
          <a:p>
            <a:r>
              <a:rPr lang="en-US" altLang="ja-JP" dirty="0">
                <a:latin typeface="ＭＳ Ｐゴシック" panose="020B0600070205080204" pitchFamily="50" charset="-128"/>
                <a:ea typeface="ＭＳ Ｐゴシック" panose="020B0600070205080204" pitchFamily="50" charset="-128"/>
              </a:rPr>
              <a:t>Operation speed of ‘</a:t>
            </a:r>
            <a:r>
              <a:rPr lang="en-US" altLang="ja-JP" dirty="0" err="1">
                <a:latin typeface="ＭＳ Ｐゴシック" panose="020B0600070205080204" pitchFamily="50" charset="-128"/>
                <a:ea typeface="ＭＳ Ｐゴシック" panose="020B0600070205080204" pitchFamily="50" charset="-128"/>
              </a:rPr>
              <a:t>CAP’and</a:t>
            </a:r>
            <a:r>
              <a:rPr lang="en-US" altLang="ja-JP" dirty="0">
                <a:latin typeface="ＭＳ Ｐゴシック" panose="020B0600070205080204" pitchFamily="50" charset="-128"/>
                <a:ea typeface="ＭＳ Ｐゴシック" panose="020B0600070205080204" pitchFamily="50" charset="-128"/>
              </a:rPr>
              <a:t> CAV</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4" name="コンテンツ プレースホルダー 3">
            <a:extLst>
              <a:ext uri="{FF2B5EF4-FFF2-40B4-BE49-F238E27FC236}">
                <a16:creationId xmlns:a16="http://schemas.microsoft.com/office/drawing/2014/main" id="{D65054C6-F2DA-4CCC-8AFE-DBC752F074CA}"/>
              </a:ext>
            </a:extLst>
          </p:cNvPr>
          <p:cNvSpPr>
            <a:spLocks noGrp="1"/>
          </p:cNvSpPr>
          <p:nvPr>
            <p:ph idx="1"/>
          </p:nvPr>
        </p:nvSpPr>
        <p:spPr>
          <a:xfrm>
            <a:off x="818713" y="1936376"/>
            <a:ext cx="7635952" cy="4921624"/>
          </a:xfrm>
        </p:spPr>
        <p:txBody>
          <a:bodyPr>
            <a:noAutofit/>
          </a:bodyPr>
          <a:lstStyle/>
          <a:p>
            <a:r>
              <a:rPr lang="en-US" altLang="ja-JP" sz="2400" dirty="0">
                <a:latin typeface="ＭＳ Ｐゴシック" panose="020B0600070205080204" pitchFamily="50" charset="-128"/>
                <a:ea typeface="ＭＳ Ｐゴシック" panose="020B0600070205080204" pitchFamily="50" charset="-128"/>
              </a:rPr>
              <a:t>Many reasons cause room pressure to change, but main reason is opening and closing door, so main roll of ‘CAP’ is to absorb it. CAP operation speed is set fast, because door is opened and closed in a short time.</a:t>
            </a:r>
          </a:p>
          <a:p>
            <a:r>
              <a:rPr lang="en-US" altLang="ja-JP" sz="2400" dirty="0">
                <a:latin typeface="ＭＳ Ｐゴシック" panose="020B0600070205080204" pitchFamily="50" charset="-128"/>
                <a:ea typeface="ＭＳ Ｐゴシック" panose="020B0600070205080204" pitchFamily="50" charset="-128"/>
              </a:rPr>
              <a:t>Also, many reasons cause air volume to change, but main reason is filter clogging, so main roll of CAV is to absorb it. CAV operation speed is set slow, because filter clogging occurs over a long period,.</a:t>
            </a:r>
          </a:p>
          <a:p>
            <a:r>
              <a:rPr lang="en-US" altLang="ja-JP" sz="2400" dirty="0">
                <a:latin typeface="ＭＳ Ｐゴシック" panose="020B0600070205080204" pitchFamily="50" charset="-128"/>
                <a:ea typeface="ＭＳ Ｐゴシック" panose="020B0600070205080204" pitchFamily="50" charset="-128"/>
              </a:rPr>
              <a:t>Therefore, if setting CAP operation speed fast and CAV operation speed slow, both operations become stable.</a:t>
            </a:r>
          </a:p>
        </p:txBody>
      </p:sp>
      <p:cxnSp>
        <p:nvCxnSpPr>
          <p:cNvPr id="5" name="直線コネクタ 4">
            <a:extLst>
              <a:ext uri="{FF2B5EF4-FFF2-40B4-BE49-F238E27FC236}">
                <a16:creationId xmlns:a16="http://schemas.microsoft.com/office/drawing/2014/main" id="{2BEB0F3F-BF03-404D-9C93-DB49D02CA21D}"/>
              </a:ext>
            </a:extLst>
          </p:cNvPr>
          <p:cNvCxnSpPr/>
          <p:nvPr/>
        </p:nvCxnSpPr>
        <p:spPr>
          <a:xfrm>
            <a:off x="11093043" y="3319732"/>
            <a:ext cx="954157" cy="0"/>
          </a:xfrm>
          <a:prstGeom prst="line">
            <a:avLst/>
          </a:prstGeom>
          <a:ln w="50800">
            <a:solidFill>
              <a:srgbClr val="00B0F0"/>
            </a:solidFill>
            <a:tailEnd type="triangle"/>
          </a:ln>
        </p:spPr>
        <p:style>
          <a:lnRef idx="1">
            <a:schemeClr val="dk1"/>
          </a:lnRef>
          <a:fillRef idx="0">
            <a:schemeClr val="dk1"/>
          </a:fillRef>
          <a:effectRef idx="0">
            <a:schemeClr val="dk1"/>
          </a:effectRef>
          <a:fontRef idx="minor">
            <a:schemeClr val="tx1"/>
          </a:fontRef>
        </p:style>
      </p:cxnSp>
      <p:cxnSp>
        <p:nvCxnSpPr>
          <p:cNvPr id="6" name="直線コネクタ 5">
            <a:extLst>
              <a:ext uri="{FF2B5EF4-FFF2-40B4-BE49-F238E27FC236}">
                <a16:creationId xmlns:a16="http://schemas.microsoft.com/office/drawing/2014/main" id="{2CA67224-5F6F-442A-8C69-1107ADD43653}"/>
              </a:ext>
            </a:extLst>
          </p:cNvPr>
          <p:cNvCxnSpPr/>
          <p:nvPr/>
        </p:nvCxnSpPr>
        <p:spPr>
          <a:xfrm>
            <a:off x="8641199" y="3315249"/>
            <a:ext cx="954157" cy="0"/>
          </a:xfrm>
          <a:prstGeom prst="line">
            <a:avLst/>
          </a:prstGeom>
          <a:ln w="50800">
            <a:solidFill>
              <a:srgbClr val="00B0F0"/>
            </a:solidFill>
          </a:ln>
        </p:spPr>
        <p:style>
          <a:lnRef idx="1">
            <a:schemeClr val="dk1"/>
          </a:lnRef>
          <a:fillRef idx="0">
            <a:schemeClr val="dk1"/>
          </a:fillRef>
          <a:effectRef idx="0">
            <a:schemeClr val="dk1"/>
          </a:effectRef>
          <a:fontRef idx="minor">
            <a:schemeClr val="tx1"/>
          </a:fontRef>
        </p:style>
      </p:cxnSp>
      <p:sp>
        <p:nvSpPr>
          <p:cNvPr id="7" name="正方形/長方形 6">
            <a:extLst>
              <a:ext uri="{FF2B5EF4-FFF2-40B4-BE49-F238E27FC236}">
                <a16:creationId xmlns:a16="http://schemas.microsoft.com/office/drawing/2014/main" id="{01635C0D-D331-4B8C-846E-3DFF6863D14D}"/>
              </a:ext>
            </a:extLst>
          </p:cNvPr>
          <p:cNvSpPr/>
          <p:nvPr/>
        </p:nvSpPr>
        <p:spPr>
          <a:xfrm>
            <a:off x="8879740" y="3819744"/>
            <a:ext cx="2902226" cy="1986806"/>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Room</a:t>
            </a:r>
            <a:endPar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8" name="正方形/長方形 7">
            <a:extLst>
              <a:ext uri="{FF2B5EF4-FFF2-40B4-BE49-F238E27FC236}">
                <a16:creationId xmlns:a16="http://schemas.microsoft.com/office/drawing/2014/main" id="{86B1CB0E-AF16-41C2-B966-99AA82A2097A}"/>
              </a:ext>
            </a:extLst>
          </p:cNvPr>
          <p:cNvSpPr/>
          <p:nvPr/>
        </p:nvSpPr>
        <p:spPr>
          <a:xfrm>
            <a:off x="8866487" y="3161936"/>
            <a:ext cx="503583" cy="306626"/>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entury Gothic" panose="020B0502020202020204"/>
              <a:ea typeface="ＭＳ ゴシック" panose="020B0609070205080204" pitchFamily="49" charset="-128"/>
              <a:cs typeface="+mn-cs"/>
            </a:endParaRPr>
          </a:p>
        </p:txBody>
      </p:sp>
      <p:sp>
        <p:nvSpPr>
          <p:cNvPr id="9" name="正方形/長方形 8">
            <a:extLst>
              <a:ext uri="{FF2B5EF4-FFF2-40B4-BE49-F238E27FC236}">
                <a16:creationId xmlns:a16="http://schemas.microsoft.com/office/drawing/2014/main" id="{6D9EB996-804F-4E64-A8E9-F289FFE83AF6}"/>
              </a:ext>
            </a:extLst>
          </p:cNvPr>
          <p:cNvSpPr/>
          <p:nvPr/>
        </p:nvSpPr>
        <p:spPr>
          <a:xfrm>
            <a:off x="11288738" y="3161936"/>
            <a:ext cx="503583" cy="306626"/>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entury Gothic" panose="020B0502020202020204"/>
              <a:ea typeface="ＭＳ ゴシック" panose="020B0609070205080204" pitchFamily="49" charset="-128"/>
              <a:cs typeface="+mn-cs"/>
            </a:endParaRPr>
          </a:p>
        </p:txBody>
      </p:sp>
      <p:cxnSp>
        <p:nvCxnSpPr>
          <p:cNvPr id="10" name="直線矢印コネクタ 9">
            <a:extLst>
              <a:ext uri="{FF2B5EF4-FFF2-40B4-BE49-F238E27FC236}">
                <a16:creationId xmlns:a16="http://schemas.microsoft.com/office/drawing/2014/main" id="{AD0C9051-9664-4E0C-821D-E0D5748A98F1}"/>
              </a:ext>
            </a:extLst>
          </p:cNvPr>
          <p:cNvCxnSpPr/>
          <p:nvPr/>
        </p:nvCxnSpPr>
        <p:spPr>
          <a:xfrm>
            <a:off x="9595356" y="3315249"/>
            <a:ext cx="0" cy="504495"/>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1" name="直線矢印コネクタ 10">
            <a:extLst>
              <a:ext uri="{FF2B5EF4-FFF2-40B4-BE49-F238E27FC236}">
                <a16:creationId xmlns:a16="http://schemas.microsoft.com/office/drawing/2014/main" id="{C6F04244-1409-4DC6-8568-77957537ACA2}"/>
              </a:ext>
            </a:extLst>
          </p:cNvPr>
          <p:cNvCxnSpPr/>
          <p:nvPr/>
        </p:nvCxnSpPr>
        <p:spPr>
          <a:xfrm>
            <a:off x="11092456" y="3319732"/>
            <a:ext cx="0" cy="504495"/>
          </a:xfrm>
          <a:prstGeom prst="straightConnector1">
            <a:avLst/>
          </a:prstGeom>
          <a:ln w="50800">
            <a:tailEnd type="none"/>
          </a:ln>
        </p:spPr>
        <p:style>
          <a:lnRef idx="1">
            <a:schemeClr val="accent1"/>
          </a:lnRef>
          <a:fillRef idx="0">
            <a:schemeClr val="accent1"/>
          </a:fillRef>
          <a:effectRef idx="0">
            <a:schemeClr val="accent1"/>
          </a:effectRef>
          <a:fontRef idx="minor">
            <a:schemeClr val="tx1"/>
          </a:fontRef>
        </p:style>
      </p:cxnSp>
      <p:sp>
        <p:nvSpPr>
          <p:cNvPr id="12" name="テキスト ボックス 11">
            <a:extLst>
              <a:ext uri="{FF2B5EF4-FFF2-40B4-BE49-F238E27FC236}">
                <a16:creationId xmlns:a16="http://schemas.microsoft.com/office/drawing/2014/main" id="{F497C4FE-AE94-46A0-942A-BFA66C04BC13}"/>
              </a:ext>
            </a:extLst>
          </p:cNvPr>
          <p:cNvSpPr txBox="1"/>
          <p:nvPr/>
        </p:nvSpPr>
        <p:spPr>
          <a:xfrm>
            <a:off x="8650945" y="2675965"/>
            <a:ext cx="1130364" cy="461665"/>
          </a:xfrm>
          <a:prstGeom prst="rect">
            <a:avLst/>
          </a:prstGeom>
          <a:noFill/>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CAP</a:t>
            </a:r>
            <a:endParaRPr kumimoji="1" lang="ja-JP" altLang="en-US"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4" name="テキスト ボックス 13">
            <a:extLst>
              <a:ext uri="{FF2B5EF4-FFF2-40B4-BE49-F238E27FC236}">
                <a16:creationId xmlns:a16="http://schemas.microsoft.com/office/drawing/2014/main" id="{408721C3-57C6-4994-8B05-58B67C6B5AEF}"/>
              </a:ext>
            </a:extLst>
          </p:cNvPr>
          <p:cNvSpPr txBox="1"/>
          <p:nvPr/>
        </p:nvSpPr>
        <p:spPr>
          <a:xfrm>
            <a:off x="9134440" y="3828707"/>
            <a:ext cx="954157"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SA</a:t>
            </a:r>
            <a:endPar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5" name="テキスト ボックス 14">
            <a:extLst>
              <a:ext uri="{FF2B5EF4-FFF2-40B4-BE49-F238E27FC236}">
                <a16:creationId xmlns:a16="http://schemas.microsoft.com/office/drawing/2014/main" id="{397534EA-3334-4D98-9755-BCFA89E4404B}"/>
              </a:ext>
            </a:extLst>
          </p:cNvPr>
          <p:cNvSpPr txBox="1"/>
          <p:nvPr/>
        </p:nvSpPr>
        <p:spPr>
          <a:xfrm>
            <a:off x="10627424" y="3837673"/>
            <a:ext cx="935510"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EA</a:t>
            </a:r>
            <a:endPar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6" name="テキスト ボックス 15">
            <a:extLst>
              <a:ext uri="{FF2B5EF4-FFF2-40B4-BE49-F238E27FC236}">
                <a16:creationId xmlns:a16="http://schemas.microsoft.com/office/drawing/2014/main" id="{92358C48-BAD0-49CF-93F4-6EAE0277B50D}"/>
              </a:ext>
            </a:extLst>
          </p:cNvPr>
          <p:cNvSpPr txBox="1"/>
          <p:nvPr/>
        </p:nvSpPr>
        <p:spPr>
          <a:xfrm>
            <a:off x="11047637" y="2676730"/>
            <a:ext cx="1130364" cy="461665"/>
          </a:xfrm>
          <a:prstGeom prst="rect">
            <a:avLst/>
          </a:prstGeom>
          <a:noFill/>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CAV</a:t>
            </a:r>
            <a:endParaRPr kumimoji="1" lang="ja-JP" altLang="en-US"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Tree>
    <p:extLst>
      <p:ext uri="{BB962C8B-B14F-4D97-AF65-F5344CB8AC3E}">
        <p14:creationId xmlns:p14="http://schemas.microsoft.com/office/powerpoint/2010/main" val="38674835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82334F0-9FB6-4060-B548-D4C95BD530F7}"/>
              </a:ext>
            </a:extLst>
          </p:cNvPr>
          <p:cNvSpPr>
            <a:spLocks noGrp="1"/>
          </p:cNvSpPr>
          <p:nvPr>
            <p:ph type="title"/>
          </p:nvPr>
        </p:nvSpPr>
        <p:spPr>
          <a:xfrm>
            <a:off x="810000" y="198784"/>
            <a:ext cx="10571998" cy="1431234"/>
          </a:xfrm>
        </p:spPr>
        <p:txBody>
          <a:bodyPr/>
          <a:lstStyle/>
          <a:p>
            <a:r>
              <a:rPr kumimoji="1" lang="en-US" altLang="ja-JP" sz="4800" dirty="0">
                <a:latin typeface="ＭＳ Ｐゴシック" panose="020B0600070205080204" pitchFamily="50" charset="-128"/>
                <a:ea typeface="ＭＳ Ｐゴシック" panose="020B0600070205080204" pitchFamily="50" charset="-128"/>
              </a:rPr>
              <a:t>When opening / closing door</a:t>
            </a:r>
            <a:endParaRPr kumimoji="1" lang="ja-JP" altLang="en-US" sz="4800" dirty="0">
              <a:latin typeface="ＭＳ Ｐゴシック" panose="020B0600070205080204" pitchFamily="50" charset="-128"/>
              <a:ea typeface="ＭＳ Ｐゴシック" panose="020B0600070205080204" pitchFamily="50" charset="-128"/>
            </a:endParaRPr>
          </a:p>
        </p:txBody>
      </p:sp>
      <p:sp>
        <p:nvSpPr>
          <p:cNvPr id="3" name="コンテンツ プレースホルダー 2">
            <a:extLst>
              <a:ext uri="{FF2B5EF4-FFF2-40B4-BE49-F238E27FC236}">
                <a16:creationId xmlns:a16="http://schemas.microsoft.com/office/drawing/2014/main" id="{17097514-27A9-4683-B005-E5838C544478}"/>
              </a:ext>
            </a:extLst>
          </p:cNvPr>
          <p:cNvSpPr>
            <a:spLocks noGrp="1"/>
          </p:cNvSpPr>
          <p:nvPr>
            <p:ph idx="1"/>
          </p:nvPr>
        </p:nvSpPr>
        <p:spPr>
          <a:xfrm>
            <a:off x="818712" y="1896035"/>
            <a:ext cx="11373288" cy="4961965"/>
          </a:xfrm>
        </p:spPr>
        <p:txBody>
          <a:bodyPr>
            <a:normAutofit/>
          </a:bodyPr>
          <a:lstStyle/>
          <a:p>
            <a:r>
              <a:rPr lang="en-US" altLang="ja-JP" sz="2400" dirty="0">
                <a:latin typeface="ＭＳ Ｐゴシック" panose="020B0600070205080204" pitchFamily="50" charset="-128"/>
                <a:ea typeface="ＭＳ Ｐゴシック" panose="020B0600070205080204" pitchFamily="50" charset="-128"/>
              </a:rPr>
              <a:t>When door is opened, in a moment, pressure difference between rooms becomes nearly 0, then ‘CAP’ works to adjust pressure difference. </a:t>
            </a:r>
          </a:p>
          <a:p>
            <a:r>
              <a:rPr lang="en-US" altLang="ja-JP" sz="2400" dirty="0">
                <a:latin typeface="ＭＳ Ｐゴシック" panose="020B0600070205080204" pitchFamily="50" charset="-128"/>
                <a:ea typeface="ＭＳ Ｐゴシック" panose="020B0600070205080204" pitchFamily="50" charset="-128"/>
              </a:rPr>
              <a:t>Next, when door is closed, control system works as reverse, after some minutes, pressure difference returns to initial condition.</a:t>
            </a:r>
            <a:endParaRPr lang="ja-JP" altLang="en-US" sz="2400" dirty="0">
              <a:latin typeface="ＭＳ Ｐゴシック" panose="020B0600070205080204" pitchFamily="50" charset="-128"/>
              <a:ea typeface="ＭＳ Ｐゴシック" panose="020B0600070205080204" pitchFamily="50" charset="-128"/>
            </a:endParaRPr>
          </a:p>
          <a:p>
            <a:r>
              <a:rPr lang="en-US" altLang="ja-JP" sz="2400" dirty="0">
                <a:latin typeface="ＭＳ Ｐゴシック" panose="020B0600070205080204" pitchFamily="50" charset="-128"/>
                <a:ea typeface="ＭＳ Ｐゴシック" panose="020B0600070205080204" pitchFamily="50" charset="-128"/>
              </a:rPr>
              <a:t>Generally, it is said faster control speed is better for CAP. </a:t>
            </a:r>
          </a:p>
          <a:p>
            <a:r>
              <a:rPr lang="en-US" altLang="ja-JP" sz="2400" dirty="0">
                <a:latin typeface="ＭＳ Ｐゴシック" panose="020B0600070205080204" pitchFamily="50" charset="-128"/>
                <a:ea typeface="ＭＳ Ｐゴシック" panose="020B0600070205080204" pitchFamily="50" charset="-128"/>
              </a:rPr>
              <a:t>In case of PID (Proportional, Integral and Differential) control operation, in order to speed up, P parameter should be small, and D parameter should be large. But it makes stability bad.</a:t>
            </a:r>
          </a:p>
          <a:p>
            <a:r>
              <a:rPr lang="en-US" altLang="ja-JP" sz="2400" dirty="0">
                <a:latin typeface="ＭＳ Ｐゴシック" panose="020B0600070205080204" pitchFamily="50" charset="-128"/>
                <a:ea typeface="ＭＳ Ｐゴシック" panose="020B0600070205080204" pitchFamily="50" charset="-128"/>
              </a:rPr>
              <a:t>Do you have good idea to improve it? Hint is door will be closed soon after opened.</a:t>
            </a:r>
            <a:endParaRPr lang="ja-JP" altLang="en-US" sz="24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6172461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82334F0-9FB6-4060-B548-D4C95BD530F7}"/>
              </a:ext>
            </a:extLst>
          </p:cNvPr>
          <p:cNvSpPr>
            <a:spLocks noGrp="1"/>
          </p:cNvSpPr>
          <p:nvPr>
            <p:ph type="title"/>
          </p:nvPr>
        </p:nvSpPr>
        <p:spPr>
          <a:xfrm>
            <a:off x="810000" y="198784"/>
            <a:ext cx="10571998" cy="1431234"/>
          </a:xfrm>
        </p:spPr>
        <p:txBody>
          <a:bodyPr/>
          <a:lstStyle/>
          <a:p>
            <a:r>
              <a:rPr lang="en-US" altLang="ja-JP" sz="4800" dirty="0">
                <a:latin typeface="ＭＳ Ｐゴシック" panose="020B0600070205080204" pitchFamily="50" charset="-128"/>
                <a:ea typeface="ＭＳ Ｐゴシック" panose="020B0600070205080204" pitchFamily="50" charset="-128"/>
              </a:rPr>
              <a:t>My Trial</a:t>
            </a:r>
            <a:endParaRPr kumimoji="1" lang="ja-JP" altLang="en-US" sz="4800" dirty="0">
              <a:latin typeface="ＭＳ Ｐゴシック" panose="020B0600070205080204" pitchFamily="50" charset="-128"/>
              <a:ea typeface="ＭＳ Ｐゴシック" panose="020B0600070205080204" pitchFamily="50" charset="-128"/>
            </a:endParaRPr>
          </a:p>
        </p:txBody>
      </p:sp>
      <p:sp>
        <p:nvSpPr>
          <p:cNvPr id="3" name="コンテンツ プレースホルダー 2">
            <a:extLst>
              <a:ext uri="{FF2B5EF4-FFF2-40B4-BE49-F238E27FC236}">
                <a16:creationId xmlns:a16="http://schemas.microsoft.com/office/drawing/2014/main" id="{17097514-27A9-4683-B005-E5838C544478}"/>
              </a:ext>
            </a:extLst>
          </p:cNvPr>
          <p:cNvSpPr>
            <a:spLocks noGrp="1"/>
          </p:cNvSpPr>
          <p:nvPr>
            <p:ph idx="1"/>
          </p:nvPr>
        </p:nvSpPr>
        <p:spPr>
          <a:xfrm>
            <a:off x="818712" y="1896036"/>
            <a:ext cx="11373288" cy="4961964"/>
          </a:xfrm>
        </p:spPr>
        <p:txBody>
          <a:bodyPr>
            <a:normAutofit/>
          </a:bodyPr>
          <a:lstStyle/>
          <a:p>
            <a:r>
              <a:rPr lang="en-US" altLang="ja-JP" sz="2400" dirty="0">
                <a:latin typeface="ＭＳ Ｐゴシック" panose="020B0600070205080204" pitchFamily="50" charset="-128"/>
                <a:ea typeface="ＭＳ Ｐゴシック" panose="020B0600070205080204" pitchFamily="50" charset="-128"/>
              </a:rPr>
              <a:t>When door is opened, CAP is operated, but room pressure cannot be adjusted soon. And when door is closed, CAP is operated, but room pressure cannot be stable soon. </a:t>
            </a:r>
          </a:p>
          <a:p>
            <a:r>
              <a:rPr lang="en-US" altLang="ja-JP" sz="2400" dirty="0">
                <a:latin typeface="ＭＳ Ｐゴシック" panose="020B0600070205080204" pitchFamily="50" charset="-128"/>
                <a:ea typeface="ＭＳ Ｐゴシック" panose="020B0600070205080204" pitchFamily="50" charset="-128"/>
              </a:rPr>
              <a:t>Many engineers make effort to improve this problem, but they cannot.</a:t>
            </a:r>
          </a:p>
          <a:p>
            <a:r>
              <a:rPr lang="en-US" altLang="ja-JP" sz="2400" dirty="0">
                <a:latin typeface="ＭＳ Ｐゴシック" panose="020B0600070205080204" pitchFamily="50" charset="-128"/>
                <a:ea typeface="ＭＳ Ｐゴシック" panose="020B0600070205080204" pitchFamily="50" charset="-128"/>
              </a:rPr>
              <a:t>CAP is operated from initial position at first and it operated to initial position at last. And its operation has almost no effect.</a:t>
            </a:r>
          </a:p>
          <a:p>
            <a:r>
              <a:rPr lang="en-US" altLang="ja-JP" sz="2400" dirty="0">
                <a:latin typeface="ＭＳ Ｐゴシック" panose="020B0600070205080204" pitchFamily="50" charset="-128"/>
                <a:ea typeface="ＭＳ Ｐゴシック" panose="020B0600070205080204" pitchFamily="50" charset="-128"/>
              </a:rPr>
              <a:t>Further, door will be closed soon generally after opened. So, it is only short time even if room pressure is not kept normal.</a:t>
            </a:r>
          </a:p>
          <a:p>
            <a:r>
              <a:rPr lang="en-US" altLang="ja-JP" sz="2400" dirty="0">
                <a:latin typeface="ＭＳ Ｐゴシック" panose="020B0600070205080204" pitchFamily="50" charset="-128"/>
                <a:ea typeface="ＭＳ Ｐゴシック" panose="020B0600070205080204" pitchFamily="50" charset="-128"/>
              </a:rPr>
              <a:t>So, I thought control system need not to work, and I tried to stop control system during door opened. As result, pressure control was improved!</a:t>
            </a:r>
            <a:endParaRPr kumimoji="1" lang="ja-JP" altLang="en-US"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8187540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直線コネクタ 15">
            <a:extLst>
              <a:ext uri="{FF2B5EF4-FFF2-40B4-BE49-F238E27FC236}">
                <a16:creationId xmlns:a16="http://schemas.microsoft.com/office/drawing/2014/main" id="{B44714E3-814D-4309-84D1-802E958C3351}"/>
              </a:ext>
            </a:extLst>
          </p:cNvPr>
          <p:cNvCxnSpPr>
            <a:cxnSpLocks/>
          </p:cNvCxnSpPr>
          <p:nvPr/>
        </p:nvCxnSpPr>
        <p:spPr>
          <a:xfrm>
            <a:off x="8658485" y="4171083"/>
            <a:ext cx="3180713" cy="4483"/>
          </a:xfrm>
          <a:prstGeom prst="line">
            <a:avLst/>
          </a:prstGeom>
          <a:ln w="50800">
            <a:solidFill>
              <a:srgbClr val="00B0F0"/>
            </a:solidFill>
            <a:tailEnd type="triangle"/>
          </a:ln>
        </p:spPr>
        <p:style>
          <a:lnRef idx="1">
            <a:schemeClr val="dk1"/>
          </a:lnRef>
          <a:fillRef idx="0">
            <a:schemeClr val="dk1"/>
          </a:fillRef>
          <a:effectRef idx="0">
            <a:schemeClr val="dk1"/>
          </a:effectRef>
          <a:fontRef idx="minor">
            <a:schemeClr val="tx1"/>
          </a:fontRef>
        </p:style>
      </p:cxnSp>
      <p:cxnSp>
        <p:nvCxnSpPr>
          <p:cNvPr id="13" name="直線コネクタ 12">
            <a:extLst>
              <a:ext uri="{FF2B5EF4-FFF2-40B4-BE49-F238E27FC236}">
                <a16:creationId xmlns:a16="http://schemas.microsoft.com/office/drawing/2014/main" id="{97AEEE4D-DCEF-4C70-8391-A5BABF0477AD}"/>
              </a:ext>
            </a:extLst>
          </p:cNvPr>
          <p:cNvCxnSpPr>
            <a:cxnSpLocks/>
          </p:cNvCxnSpPr>
          <p:nvPr/>
        </p:nvCxnSpPr>
        <p:spPr>
          <a:xfrm>
            <a:off x="9415666" y="3544764"/>
            <a:ext cx="330139" cy="0"/>
          </a:xfrm>
          <a:prstGeom prst="line">
            <a:avLst/>
          </a:prstGeom>
          <a:ln w="50800">
            <a:solidFill>
              <a:schemeClr val="accent4">
                <a:lumMod val="20000"/>
                <a:lumOff val="80000"/>
              </a:schemeClr>
            </a:solidFill>
            <a:prstDash val="sysDash"/>
          </a:ln>
        </p:spPr>
        <p:style>
          <a:lnRef idx="1">
            <a:schemeClr val="dk1"/>
          </a:lnRef>
          <a:fillRef idx="0">
            <a:schemeClr val="dk1"/>
          </a:fillRef>
          <a:effectRef idx="0">
            <a:schemeClr val="dk1"/>
          </a:effectRef>
          <a:fontRef idx="minor">
            <a:schemeClr val="tx1"/>
          </a:fontRef>
        </p:style>
      </p:cxnSp>
      <p:sp>
        <p:nvSpPr>
          <p:cNvPr id="2" name="タイトル 1">
            <a:extLst>
              <a:ext uri="{FF2B5EF4-FFF2-40B4-BE49-F238E27FC236}">
                <a16:creationId xmlns:a16="http://schemas.microsoft.com/office/drawing/2014/main" id="{F92B20AD-40DB-4152-A10B-BF73B611E16B}"/>
              </a:ext>
            </a:extLst>
          </p:cNvPr>
          <p:cNvSpPr>
            <a:spLocks noGrp="1"/>
          </p:cNvSpPr>
          <p:nvPr>
            <p:ph type="title"/>
          </p:nvPr>
        </p:nvSpPr>
        <p:spPr>
          <a:xfrm>
            <a:off x="810000" y="346348"/>
            <a:ext cx="10571998" cy="1231263"/>
          </a:xfrm>
        </p:spPr>
        <p:txBody>
          <a:bodyPr/>
          <a:lstStyle/>
          <a:p>
            <a:r>
              <a:rPr kumimoji="1" lang="en-US" altLang="ja-JP" dirty="0">
                <a:latin typeface="ＭＳ Ｐゴシック" panose="020B0600070205080204" pitchFamily="50" charset="-128"/>
                <a:ea typeface="ＭＳ Ｐゴシック" panose="020B0600070205080204" pitchFamily="50" charset="-128"/>
              </a:rPr>
              <a:t>Room </a:t>
            </a:r>
            <a:r>
              <a:rPr lang="en-US" altLang="ja-JP" dirty="0">
                <a:latin typeface="ＭＳ Ｐゴシック" panose="020B0600070205080204" pitchFamily="50" charset="-128"/>
                <a:ea typeface="ＭＳ Ｐゴシック" panose="020B0600070205080204" pitchFamily="50" charset="-128"/>
              </a:rPr>
              <a:t>pressure control </a:t>
            </a:r>
            <a:r>
              <a:rPr kumimoji="1" lang="en-US" altLang="ja-JP" dirty="0">
                <a:latin typeface="ＭＳ Ｐゴシック" panose="020B0600070205080204" pitchFamily="50" charset="-128"/>
                <a:ea typeface="ＭＳ Ｐゴシック" panose="020B0600070205080204" pitchFamily="50" charset="-128"/>
              </a:rPr>
              <a:t>and Air volume control</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4" name="コンテンツ プレースホルダー 3">
            <a:extLst>
              <a:ext uri="{FF2B5EF4-FFF2-40B4-BE49-F238E27FC236}">
                <a16:creationId xmlns:a16="http://schemas.microsoft.com/office/drawing/2014/main" id="{D65054C6-F2DA-4CCC-8AFE-DBC752F074CA}"/>
              </a:ext>
            </a:extLst>
          </p:cNvPr>
          <p:cNvSpPr>
            <a:spLocks noGrp="1"/>
          </p:cNvSpPr>
          <p:nvPr>
            <p:ph idx="1"/>
          </p:nvPr>
        </p:nvSpPr>
        <p:spPr>
          <a:xfrm>
            <a:off x="810000" y="1924312"/>
            <a:ext cx="7167808" cy="4933688"/>
          </a:xfrm>
        </p:spPr>
        <p:txBody>
          <a:bodyPr>
            <a:normAutofit/>
          </a:bodyPr>
          <a:lstStyle/>
          <a:p>
            <a:r>
              <a:rPr lang="en-US" altLang="ja-JP" sz="2400" dirty="0">
                <a:latin typeface="ＭＳ Ｐゴシック" panose="020B0600070205080204" pitchFamily="50" charset="-128"/>
                <a:ea typeface="ＭＳ Ｐゴシック" panose="020B0600070205080204" pitchFamily="50" charset="-128"/>
              </a:rPr>
              <a:t>BSL3 lab needs both room pressure control and air volume control.</a:t>
            </a:r>
          </a:p>
          <a:p>
            <a:r>
              <a:rPr lang="en-US" altLang="ja-JP" sz="2400" dirty="0">
                <a:latin typeface="ＭＳ Ｐゴシック" panose="020B0600070205080204" pitchFamily="50" charset="-128"/>
                <a:ea typeface="ＭＳ Ｐゴシック" panose="020B0600070205080204" pitchFamily="50" charset="-128"/>
              </a:rPr>
              <a:t>Room pressure control affects to air volume control, also air volume control affects to pressure control.</a:t>
            </a:r>
          </a:p>
          <a:p>
            <a:r>
              <a:rPr lang="en-US" altLang="ja-JP" sz="2400" dirty="0">
                <a:latin typeface="ＭＳ Ｐゴシック" panose="020B0600070205080204" pitchFamily="50" charset="-128"/>
                <a:ea typeface="ＭＳ Ｐゴシック" panose="020B0600070205080204" pitchFamily="50" charset="-128"/>
              </a:rPr>
              <a:t>So, room pressure and air volume cannot be controlled </a:t>
            </a:r>
            <a:r>
              <a:rPr lang="en-US" altLang="ja-JP" sz="2400" u="sng" dirty="0">
                <a:latin typeface="ＭＳ Ｐゴシック" panose="020B0600070205080204" pitchFamily="50" charset="-128"/>
                <a:ea typeface="ＭＳ Ｐゴシック" panose="020B0600070205080204" pitchFamily="50" charset="-128"/>
              </a:rPr>
              <a:t>separately</a:t>
            </a:r>
            <a:r>
              <a:rPr lang="en-US" altLang="ja-JP" sz="2400" dirty="0">
                <a:latin typeface="ＭＳ Ｐゴシック" panose="020B0600070205080204" pitchFamily="50" charset="-128"/>
                <a:ea typeface="ＭＳ Ｐゴシック" panose="020B0600070205080204" pitchFamily="50" charset="-128"/>
              </a:rPr>
              <a:t>.</a:t>
            </a:r>
          </a:p>
          <a:p>
            <a:r>
              <a:rPr lang="en-US" altLang="ja-JP" sz="2400" dirty="0">
                <a:latin typeface="ＭＳ Ｐゴシック" panose="020B0600070205080204" pitchFamily="50" charset="-128"/>
                <a:ea typeface="ＭＳ Ｐゴシック" panose="020B0600070205080204" pitchFamily="50" charset="-128"/>
              </a:rPr>
              <a:t>If controlling both room pressure and air volume, 2 control devices are needed. But devices affect each other.</a:t>
            </a:r>
          </a:p>
        </p:txBody>
      </p:sp>
      <p:cxnSp>
        <p:nvCxnSpPr>
          <p:cNvPr id="17" name="直線矢印コネクタ 16">
            <a:extLst>
              <a:ext uri="{FF2B5EF4-FFF2-40B4-BE49-F238E27FC236}">
                <a16:creationId xmlns:a16="http://schemas.microsoft.com/office/drawing/2014/main" id="{B6CB4F0D-C29F-4B15-AC0C-6B6EF96A3C41}"/>
              </a:ext>
            </a:extLst>
          </p:cNvPr>
          <p:cNvCxnSpPr>
            <a:cxnSpLocks/>
          </p:cNvCxnSpPr>
          <p:nvPr/>
        </p:nvCxnSpPr>
        <p:spPr>
          <a:xfrm>
            <a:off x="9975177" y="3772015"/>
            <a:ext cx="0" cy="399068"/>
          </a:xfrm>
          <a:prstGeom prst="straightConnector1">
            <a:avLst/>
          </a:prstGeom>
          <a:ln w="50800">
            <a:solidFill>
              <a:schemeClr val="accent4">
                <a:lumMod val="20000"/>
                <a:lumOff val="80000"/>
              </a:schemeClr>
            </a:solidFill>
            <a:prstDash val="sysDash"/>
            <a:tailEnd type="none"/>
          </a:ln>
        </p:spPr>
        <p:style>
          <a:lnRef idx="1">
            <a:schemeClr val="accent1"/>
          </a:lnRef>
          <a:fillRef idx="0">
            <a:schemeClr val="accent1"/>
          </a:fillRef>
          <a:effectRef idx="0">
            <a:schemeClr val="accent1"/>
          </a:effectRef>
          <a:fontRef idx="minor">
            <a:schemeClr val="tx1"/>
          </a:fontRef>
        </p:style>
      </p:cxnSp>
      <p:sp>
        <p:nvSpPr>
          <p:cNvPr id="21" name="正方形/長方形 20">
            <a:extLst>
              <a:ext uri="{FF2B5EF4-FFF2-40B4-BE49-F238E27FC236}">
                <a16:creationId xmlns:a16="http://schemas.microsoft.com/office/drawing/2014/main" id="{D762925D-70BF-46EF-AED0-F26BA76507DE}"/>
              </a:ext>
            </a:extLst>
          </p:cNvPr>
          <p:cNvSpPr/>
          <p:nvPr/>
        </p:nvSpPr>
        <p:spPr>
          <a:xfrm>
            <a:off x="9163875" y="4001550"/>
            <a:ext cx="503583" cy="306626"/>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entury Gothic" panose="020B0502020202020204"/>
              <a:ea typeface="ＭＳ ゴシック" panose="020B0609070205080204" pitchFamily="49" charset="-128"/>
              <a:cs typeface="+mn-cs"/>
            </a:endParaRPr>
          </a:p>
        </p:txBody>
      </p:sp>
      <p:sp>
        <p:nvSpPr>
          <p:cNvPr id="9" name="楕円 8">
            <a:extLst>
              <a:ext uri="{FF2B5EF4-FFF2-40B4-BE49-F238E27FC236}">
                <a16:creationId xmlns:a16="http://schemas.microsoft.com/office/drawing/2014/main" id="{099D6CC7-815B-4AF2-A1A9-709614B67EFD}"/>
              </a:ext>
            </a:extLst>
          </p:cNvPr>
          <p:cNvSpPr/>
          <p:nvPr/>
        </p:nvSpPr>
        <p:spPr>
          <a:xfrm>
            <a:off x="9745805" y="3291411"/>
            <a:ext cx="442384" cy="442384"/>
          </a:xfrm>
          <a:prstGeom prst="ellipse">
            <a:avLst/>
          </a:prstGeom>
          <a:solidFill>
            <a:schemeClr val="accent4">
              <a:lumMod val="20000"/>
              <a:lumOff val="80000"/>
            </a:schemeClr>
          </a:solidFill>
          <a:ln>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bg1"/>
                </a:solidFill>
              </a:rPr>
              <a:t>P</a:t>
            </a:r>
            <a:endParaRPr kumimoji="1" lang="ja-JP" altLang="en-US" dirty="0">
              <a:solidFill>
                <a:schemeClr val="bg1"/>
              </a:solidFill>
            </a:endParaRPr>
          </a:p>
        </p:txBody>
      </p:sp>
      <p:cxnSp>
        <p:nvCxnSpPr>
          <p:cNvPr id="23" name="直線矢印コネクタ 22">
            <a:extLst>
              <a:ext uri="{FF2B5EF4-FFF2-40B4-BE49-F238E27FC236}">
                <a16:creationId xmlns:a16="http://schemas.microsoft.com/office/drawing/2014/main" id="{72127A7D-3BC9-41BE-9C00-C5B45309D9FA}"/>
              </a:ext>
            </a:extLst>
          </p:cNvPr>
          <p:cNvCxnSpPr>
            <a:cxnSpLocks/>
          </p:cNvCxnSpPr>
          <p:nvPr/>
        </p:nvCxnSpPr>
        <p:spPr>
          <a:xfrm>
            <a:off x="9415666" y="3544764"/>
            <a:ext cx="0" cy="456786"/>
          </a:xfrm>
          <a:prstGeom prst="straightConnector1">
            <a:avLst/>
          </a:prstGeom>
          <a:ln w="50800">
            <a:solidFill>
              <a:schemeClr val="accent4">
                <a:lumMod val="20000"/>
                <a:lumOff val="80000"/>
              </a:schemeClr>
            </a:solidFill>
            <a:prstDash val="sysDash"/>
            <a:tailEnd type="none"/>
          </a:ln>
        </p:spPr>
        <p:style>
          <a:lnRef idx="1">
            <a:schemeClr val="accent1"/>
          </a:lnRef>
          <a:fillRef idx="0">
            <a:schemeClr val="accent1"/>
          </a:fillRef>
          <a:effectRef idx="0">
            <a:schemeClr val="accent1"/>
          </a:effectRef>
          <a:fontRef idx="minor">
            <a:schemeClr val="tx1"/>
          </a:fontRef>
        </p:style>
      </p:cxnSp>
      <p:cxnSp>
        <p:nvCxnSpPr>
          <p:cNvPr id="24" name="直線コネクタ 23">
            <a:extLst>
              <a:ext uri="{FF2B5EF4-FFF2-40B4-BE49-F238E27FC236}">
                <a16:creationId xmlns:a16="http://schemas.microsoft.com/office/drawing/2014/main" id="{64B83790-2162-4C3C-A56C-8A78F6439E5A}"/>
              </a:ext>
            </a:extLst>
          </p:cNvPr>
          <p:cNvCxnSpPr>
            <a:cxnSpLocks/>
          </p:cNvCxnSpPr>
          <p:nvPr/>
        </p:nvCxnSpPr>
        <p:spPr>
          <a:xfrm>
            <a:off x="10664426" y="3544764"/>
            <a:ext cx="330139" cy="0"/>
          </a:xfrm>
          <a:prstGeom prst="line">
            <a:avLst/>
          </a:prstGeom>
          <a:ln w="50800">
            <a:solidFill>
              <a:schemeClr val="accent4">
                <a:lumMod val="20000"/>
                <a:lumOff val="80000"/>
              </a:schemeClr>
            </a:solidFill>
            <a:prstDash val="sysDash"/>
          </a:ln>
        </p:spPr>
        <p:style>
          <a:lnRef idx="1">
            <a:schemeClr val="dk1"/>
          </a:lnRef>
          <a:fillRef idx="0">
            <a:schemeClr val="dk1"/>
          </a:fillRef>
          <a:effectRef idx="0">
            <a:schemeClr val="dk1"/>
          </a:effectRef>
          <a:fontRef idx="minor">
            <a:schemeClr val="tx1"/>
          </a:fontRef>
        </p:style>
      </p:cxnSp>
      <p:cxnSp>
        <p:nvCxnSpPr>
          <p:cNvPr id="25" name="直線矢印コネクタ 24">
            <a:extLst>
              <a:ext uri="{FF2B5EF4-FFF2-40B4-BE49-F238E27FC236}">
                <a16:creationId xmlns:a16="http://schemas.microsoft.com/office/drawing/2014/main" id="{A7307FB8-BB0D-4135-BB97-C1A7E4D4D41C}"/>
              </a:ext>
            </a:extLst>
          </p:cNvPr>
          <p:cNvCxnSpPr>
            <a:cxnSpLocks/>
          </p:cNvCxnSpPr>
          <p:nvPr/>
        </p:nvCxnSpPr>
        <p:spPr>
          <a:xfrm>
            <a:off x="11223937" y="3772015"/>
            <a:ext cx="0" cy="399068"/>
          </a:xfrm>
          <a:prstGeom prst="straightConnector1">
            <a:avLst/>
          </a:prstGeom>
          <a:ln w="50800">
            <a:solidFill>
              <a:schemeClr val="accent4">
                <a:lumMod val="20000"/>
                <a:lumOff val="80000"/>
              </a:schemeClr>
            </a:solidFill>
            <a:prstDash val="sysDash"/>
            <a:tailEnd type="none"/>
          </a:ln>
        </p:spPr>
        <p:style>
          <a:lnRef idx="1">
            <a:schemeClr val="accent1"/>
          </a:lnRef>
          <a:fillRef idx="0">
            <a:schemeClr val="accent1"/>
          </a:fillRef>
          <a:effectRef idx="0">
            <a:schemeClr val="accent1"/>
          </a:effectRef>
          <a:fontRef idx="minor">
            <a:schemeClr val="tx1"/>
          </a:fontRef>
        </p:style>
      </p:cxnSp>
      <p:sp>
        <p:nvSpPr>
          <p:cNvPr id="26" name="正方形/長方形 25">
            <a:extLst>
              <a:ext uri="{FF2B5EF4-FFF2-40B4-BE49-F238E27FC236}">
                <a16:creationId xmlns:a16="http://schemas.microsoft.com/office/drawing/2014/main" id="{AAC4D2B2-695D-42EA-920B-07390BFCF05B}"/>
              </a:ext>
            </a:extLst>
          </p:cNvPr>
          <p:cNvSpPr/>
          <p:nvPr/>
        </p:nvSpPr>
        <p:spPr>
          <a:xfrm>
            <a:off x="10412635" y="4001550"/>
            <a:ext cx="503583" cy="306626"/>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entury Gothic" panose="020B0502020202020204"/>
              <a:ea typeface="ＭＳ ゴシック" panose="020B0609070205080204" pitchFamily="49" charset="-128"/>
              <a:cs typeface="+mn-cs"/>
            </a:endParaRPr>
          </a:p>
        </p:txBody>
      </p:sp>
      <p:sp>
        <p:nvSpPr>
          <p:cNvPr id="27" name="楕円 26">
            <a:extLst>
              <a:ext uri="{FF2B5EF4-FFF2-40B4-BE49-F238E27FC236}">
                <a16:creationId xmlns:a16="http://schemas.microsoft.com/office/drawing/2014/main" id="{3CE6C5A2-B77E-4F75-B974-75C3F9B410BB}"/>
              </a:ext>
            </a:extLst>
          </p:cNvPr>
          <p:cNvSpPr/>
          <p:nvPr/>
        </p:nvSpPr>
        <p:spPr>
          <a:xfrm>
            <a:off x="10994565" y="3291411"/>
            <a:ext cx="442384" cy="442384"/>
          </a:xfrm>
          <a:prstGeom prst="ellipse">
            <a:avLst/>
          </a:prstGeom>
          <a:solidFill>
            <a:schemeClr val="accent4">
              <a:lumMod val="20000"/>
              <a:lumOff val="80000"/>
            </a:schemeClr>
          </a:solidFill>
          <a:ln>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bg1"/>
                </a:solidFill>
              </a:rPr>
              <a:t>V</a:t>
            </a:r>
            <a:endParaRPr kumimoji="1" lang="ja-JP" altLang="en-US" dirty="0">
              <a:solidFill>
                <a:schemeClr val="bg1"/>
              </a:solidFill>
            </a:endParaRPr>
          </a:p>
        </p:txBody>
      </p:sp>
      <p:cxnSp>
        <p:nvCxnSpPr>
          <p:cNvPr id="28" name="直線矢印コネクタ 27">
            <a:extLst>
              <a:ext uri="{FF2B5EF4-FFF2-40B4-BE49-F238E27FC236}">
                <a16:creationId xmlns:a16="http://schemas.microsoft.com/office/drawing/2014/main" id="{1F71D439-BF57-4858-819A-01C0AD55E323}"/>
              </a:ext>
            </a:extLst>
          </p:cNvPr>
          <p:cNvCxnSpPr>
            <a:cxnSpLocks/>
          </p:cNvCxnSpPr>
          <p:nvPr/>
        </p:nvCxnSpPr>
        <p:spPr>
          <a:xfrm>
            <a:off x="10664426" y="3544764"/>
            <a:ext cx="0" cy="456786"/>
          </a:xfrm>
          <a:prstGeom prst="straightConnector1">
            <a:avLst/>
          </a:prstGeom>
          <a:ln w="50800">
            <a:solidFill>
              <a:schemeClr val="accent4">
                <a:lumMod val="20000"/>
                <a:lumOff val="80000"/>
              </a:schemeClr>
            </a:solidFill>
            <a:prstDash val="sysDash"/>
            <a:tailEnd type="none"/>
          </a:ln>
        </p:spPr>
        <p:style>
          <a:lnRef idx="1">
            <a:schemeClr val="accent1"/>
          </a:lnRef>
          <a:fillRef idx="0">
            <a:schemeClr val="accent1"/>
          </a:fillRef>
          <a:effectRef idx="0">
            <a:schemeClr val="accent1"/>
          </a:effectRef>
          <a:fontRef idx="minor">
            <a:schemeClr val="tx1"/>
          </a:fontRef>
        </p:style>
      </p:cxnSp>
      <p:sp>
        <p:nvSpPr>
          <p:cNvPr id="15" name="テキスト ボックス 14">
            <a:extLst>
              <a:ext uri="{FF2B5EF4-FFF2-40B4-BE49-F238E27FC236}">
                <a16:creationId xmlns:a16="http://schemas.microsoft.com/office/drawing/2014/main" id="{9D0A7A91-B42F-4F24-856D-5F6222C8694B}"/>
              </a:ext>
            </a:extLst>
          </p:cNvPr>
          <p:cNvSpPr txBox="1"/>
          <p:nvPr/>
        </p:nvSpPr>
        <p:spPr>
          <a:xfrm>
            <a:off x="8439225" y="3693198"/>
            <a:ext cx="747070"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Air</a:t>
            </a:r>
            <a:endParaRPr kumimoji="1" lang="ja-JP" altLang="en-US"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Tree>
    <p:extLst>
      <p:ext uri="{BB962C8B-B14F-4D97-AF65-F5344CB8AC3E}">
        <p14:creationId xmlns:p14="http://schemas.microsoft.com/office/powerpoint/2010/main" val="1307048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82334F0-9FB6-4060-B548-D4C95BD530F7}"/>
              </a:ext>
            </a:extLst>
          </p:cNvPr>
          <p:cNvSpPr>
            <a:spLocks noGrp="1"/>
          </p:cNvSpPr>
          <p:nvPr>
            <p:ph type="title"/>
          </p:nvPr>
        </p:nvSpPr>
        <p:spPr>
          <a:xfrm>
            <a:off x="810000" y="198784"/>
            <a:ext cx="10571998" cy="1431234"/>
          </a:xfrm>
        </p:spPr>
        <p:txBody>
          <a:bodyPr/>
          <a:lstStyle/>
          <a:p>
            <a:r>
              <a:rPr lang="en-US" altLang="ja-JP" sz="4800" dirty="0">
                <a:latin typeface="ＭＳ Ｐゴシック" panose="020B0600070205080204" pitchFamily="50" charset="-128"/>
                <a:ea typeface="ＭＳ Ｐゴシック" panose="020B0600070205080204" pitchFamily="50" charset="-128"/>
              </a:rPr>
              <a:t>End</a:t>
            </a:r>
            <a:endParaRPr kumimoji="1" lang="ja-JP" altLang="en-US" sz="4800" dirty="0">
              <a:latin typeface="ＭＳ Ｐゴシック" panose="020B0600070205080204" pitchFamily="50" charset="-128"/>
              <a:ea typeface="ＭＳ Ｐゴシック" panose="020B0600070205080204" pitchFamily="50" charset="-128"/>
            </a:endParaRPr>
          </a:p>
        </p:txBody>
      </p:sp>
      <p:sp>
        <p:nvSpPr>
          <p:cNvPr id="3" name="コンテンツ プレースホルダー 2">
            <a:extLst>
              <a:ext uri="{FF2B5EF4-FFF2-40B4-BE49-F238E27FC236}">
                <a16:creationId xmlns:a16="http://schemas.microsoft.com/office/drawing/2014/main" id="{17097514-27A9-4683-B005-E5838C544478}"/>
              </a:ext>
            </a:extLst>
          </p:cNvPr>
          <p:cNvSpPr>
            <a:spLocks noGrp="1"/>
          </p:cNvSpPr>
          <p:nvPr>
            <p:ph idx="1"/>
          </p:nvPr>
        </p:nvSpPr>
        <p:spPr>
          <a:xfrm>
            <a:off x="818712" y="2222287"/>
            <a:ext cx="7458927" cy="3636511"/>
          </a:xfrm>
        </p:spPr>
        <p:txBody>
          <a:bodyPr/>
          <a:lstStyle/>
          <a:p>
            <a:r>
              <a:rPr lang="en-US" altLang="ja-JP" sz="2400" dirty="0">
                <a:latin typeface="ＭＳ Ｐゴシック" panose="020B0600070205080204" pitchFamily="50" charset="-128"/>
                <a:ea typeface="ＭＳ Ｐゴシック" panose="020B0600070205080204" pitchFamily="50" charset="-128"/>
              </a:rPr>
              <a:t>Thank you for cooperation with training course.</a:t>
            </a:r>
            <a:endParaRPr lang="ja-JP" altLang="en-US" sz="2400" dirty="0">
              <a:latin typeface="ＭＳ Ｐゴシック" panose="020B0600070205080204" pitchFamily="50" charset="-128"/>
              <a:ea typeface="ＭＳ Ｐゴシック" panose="020B0600070205080204" pitchFamily="50" charset="-128"/>
            </a:endParaRPr>
          </a:p>
          <a:p>
            <a:r>
              <a:rPr lang="en-US" altLang="ja-JP" sz="2400" dirty="0">
                <a:latin typeface="ＭＳ Ｐゴシック" panose="020B0600070205080204" pitchFamily="50" charset="-128"/>
                <a:ea typeface="ＭＳ Ｐゴシック" panose="020B0600070205080204" pitchFamily="50" charset="-128"/>
              </a:rPr>
              <a:t>Email: </a:t>
            </a:r>
            <a:r>
              <a:rPr lang="en-US" altLang="ja-JP" sz="2400" dirty="0">
                <a:latin typeface="ＭＳ Ｐゴシック" panose="020B0600070205080204" pitchFamily="50" charset="-128"/>
                <a:ea typeface="ＭＳ Ｐゴシック" panose="020B0600070205080204" pitchFamily="50" charset="-128"/>
                <a:hlinkClick r:id="rId3"/>
              </a:rPr>
              <a:t>mikiikka277@hb.tp1.jp</a:t>
            </a:r>
            <a:endParaRPr lang="en-US" altLang="ja-JP" sz="2400" dirty="0">
              <a:latin typeface="ＭＳ Ｐゴシック" panose="020B0600070205080204" pitchFamily="50" charset="-128"/>
              <a:ea typeface="ＭＳ Ｐゴシック" panose="020B0600070205080204" pitchFamily="50" charset="-128"/>
            </a:endParaRPr>
          </a:p>
          <a:p>
            <a:r>
              <a:rPr lang="en-US" altLang="ja-JP" sz="2400" dirty="0">
                <a:latin typeface="ＭＳ Ｐゴシック" panose="020B0600070205080204" pitchFamily="50" charset="-128"/>
                <a:ea typeface="ＭＳ Ｐゴシック" panose="020B0600070205080204" pitchFamily="50" charset="-128"/>
              </a:rPr>
              <a:t>Facebook: Miki Hideki</a:t>
            </a:r>
            <a:endParaRPr lang="ja-JP" altLang="en-US" sz="2400" dirty="0">
              <a:latin typeface="ＭＳ Ｐゴシック" panose="020B0600070205080204" pitchFamily="50" charset="-128"/>
              <a:ea typeface="ＭＳ Ｐゴシック" panose="020B0600070205080204" pitchFamily="50" charset="-128"/>
            </a:endParaRPr>
          </a:p>
          <a:p>
            <a:r>
              <a:rPr lang="en-US" altLang="ja-JP" sz="2400">
                <a:latin typeface="ＭＳ Ｐゴシック" panose="020B0600070205080204" pitchFamily="50" charset="-128"/>
                <a:ea typeface="ＭＳ Ｐゴシック" panose="020B0600070205080204" pitchFamily="50" charset="-128"/>
              </a:rPr>
              <a:t>Document server: http://gaga.jellybean.jp/indexbsl.html</a:t>
            </a:r>
            <a:endParaRPr lang="en-US" altLang="ja-JP" sz="2400" dirty="0">
              <a:latin typeface="ＭＳ Ｐゴシック" panose="020B0600070205080204" pitchFamily="50" charset="-128"/>
              <a:ea typeface="ＭＳ Ｐゴシック" panose="020B0600070205080204" pitchFamily="50" charset="-128"/>
            </a:endParaRPr>
          </a:p>
          <a:p>
            <a:endParaRPr kumimoji="1" lang="ja-JP" altLang="en-US" dirty="0">
              <a:latin typeface="ＭＳ Ｐゴシック" panose="020B0600070205080204" pitchFamily="50" charset="-128"/>
              <a:ea typeface="ＭＳ Ｐゴシック" panose="020B0600070205080204" pitchFamily="50" charset="-128"/>
            </a:endParaRPr>
          </a:p>
        </p:txBody>
      </p:sp>
      <p:pic>
        <p:nvPicPr>
          <p:cNvPr id="5" name="図 4" descr="物体 が含まれている画像&#10;&#10;自動的に生成された説明">
            <a:extLst>
              <a:ext uri="{FF2B5EF4-FFF2-40B4-BE49-F238E27FC236}">
                <a16:creationId xmlns:a16="http://schemas.microsoft.com/office/drawing/2014/main" id="{994EF9EF-A8FC-4607-86AD-7C2AA144F6AF}"/>
              </a:ext>
            </a:extLst>
          </p:cNvPr>
          <p:cNvPicPr>
            <a:picLocks noChangeAspect="1"/>
          </p:cNvPicPr>
          <p:nvPr/>
        </p:nvPicPr>
        <p:blipFill>
          <a:blip r:embed="rId4"/>
          <a:stretch>
            <a:fillRect/>
          </a:stretch>
        </p:blipFill>
        <p:spPr>
          <a:xfrm>
            <a:off x="8277639" y="3239743"/>
            <a:ext cx="1600200" cy="1200150"/>
          </a:xfrm>
          <a:prstGeom prst="rect">
            <a:avLst/>
          </a:prstGeom>
        </p:spPr>
      </p:pic>
    </p:spTree>
    <p:extLst>
      <p:ext uri="{BB962C8B-B14F-4D97-AF65-F5344CB8AC3E}">
        <p14:creationId xmlns:p14="http://schemas.microsoft.com/office/powerpoint/2010/main" val="37049591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正方形/長方形 48">
            <a:extLst>
              <a:ext uri="{FF2B5EF4-FFF2-40B4-BE49-F238E27FC236}">
                <a16:creationId xmlns:a16="http://schemas.microsoft.com/office/drawing/2014/main" id="{0941BA73-B26B-4E37-A899-1A8AEA947D59}"/>
              </a:ext>
            </a:extLst>
          </p:cNvPr>
          <p:cNvSpPr/>
          <p:nvPr/>
        </p:nvSpPr>
        <p:spPr>
          <a:xfrm>
            <a:off x="8960320" y="4909379"/>
            <a:ext cx="921468" cy="860612"/>
          </a:xfrm>
          <a:prstGeom prst="rect">
            <a:avLst/>
          </a:prstGeom>
          <a:solidFill>
            <a:schemeClr val="accent4">
              <a:lumMod val="60000"/>
              <a:lumOff val="40000"/>
            </a:schemeClr>
          </a:solidFill>
          <a:ln>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F92B20AD-40DB-4152-A10B-BF73B611E16B}"/>
              </a:ext>
            </a:extLst>
          </p:cNvPr>
          <p:cNvSpPr>
            <a:spLocks noGrp="1"/>
          </p:cNvSpPr>
          <p:nvPr>
            <p:ph type="title"/>
          </p:nvPr>
        </p:nvSpPr>
        <p:spPr/>
        <p:txBody>
          <a:bodyPr/>
          <a:lstStyle/>
          <a:p>
            <a:r>
              <a:rPr lang="en-US" altLang="ja-JP" dirty="0">
                <a:latin typeface="ＭＳ Ｐゴシック" panose="020B0600070205080204" pitchFamily="50" charset="-128"/>
                <a:ea typeface="ＭＳ Ｐゴシック" panose="020B0600070205080204" pitchFamily="50" charset="-128"/>
              </a:rPr>
              <a:t>Do you know Damper?</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4" name="コンテンツ プレースホルダー 3">
            <a:extLst>
              <a:ext uri="{FF2B5EF4-FFF2-40B4-BE49-F238E27FC236}">
                <a16:creationId xmlns:a16="http://schemas.microsoft.com/office/drawing/2014/main" id="{D65054C6-F2DA-4CCC-8AFE-DBC752F074CA}"/>
              </a:ext>
            </a:extLst>
          </p:cNvPr>
          <p:cNvSpPr>
            <a:spLocks noGrp="1"/>
          </p:cNvSpPr>
          <p:nvPr>
            <p:ph idx="1"/>
          </p:nvPr>
        </p:nvSpPr>
        <p:spPr>
          <a:xfrm>
            <a:off x="818712" y="1908313"/>
            <a:ext cx="7151377" cy="4949687"/>
          </a:xfrm>
        </p:spPr>
        <p:txBody>
          <a:bodyPr>
            <a:normAutofit/>
          </a:bodyPr>
          <a:lstStyle/>
          <a:p>
            <a:r>
              <a:rPr lang="en-US" altLang="ja-JP" sz="2400" dirty="0">
                <a:latin typeface="ＭＳ Ｐゴシック" panose="020B0600070205080204" pitchFamily="50" charset="-128"/>
                <a:ea typeface="ＭＳ Ｐゴシック" panose="020B0600070205080204" pitchFamily="50" charset="-128"/>
              </a:rPr>
              <a:t>Damper is device that controls air pressure and volume mainly.</a:t>
            </a:r>
          </a:p>
          <a:p>
            <a:r>
              <a:rPr lang="en-US" altLang="ja-JP" sz="2400" dirty="0">
                <a:latin typeface="ＭＳ Ｐゴシック" panose="020B0600070205080204" pitchFamily="50" charset="-128"/>
                <a:ea typeface="ＭＳ Ｐゴシック" panose="020B0600070205080204" pitchFamily="50" charset="-128"/>
              </a:rPr>
              <a:t>Damper has duct</a:t>
            </a:r>
            <a:r>
              <a:rPr lang="ja-JP" altLang="en-US" sz="2400" dirty="0">
                <a:latin typeface="ＭＳ Ｐゴシック" panose="020B0600070205080204" pitchFamily="50" charset="-128"/>
                <a:ea typeface="ＭＳ Ｐゴシック" panose="020B0600070205080204" pitchFamily="50" charset="-128"/>
              </a:rPr>
              <a:t> </a:t>
            </a:r>
            <a:r>
              <a:rPr lang="en-US" altLang="ja-JP" sz="2400" dirty="0">
                <a:latin typeface="ＭＳ Ｐゴシック" panose="020B0600070205080204" pitchFamily="50" charset="-128"/>
                <a:ea typeface="ＭＳ Ｐゴシック" panose="020B0600070205080204" pitchFamily="50" charset="-128"/>
              </a:rPr>
              <a:t>(casing), axis and blade (wing). </a:t>
            </a:r>
          </a:p>
          <a:p>
            <a:r>
              <a:rPr lang="en-US" altLang="ja-JP" sz="2400" dirty="0">
                <a:latin typeface="ＭＳ Ｐゴシック" panose="020B0600070205080204" pitchFamily="50" charset="-128"/>
                <a:ea typeface="ＭＳ Ｐゴシック" panose="020B0600070205080204" pitchFamily="50" charset="-128"/>
              </a:rPr>
              <a:t>Duct has 2 types. One is circular type, and another is rectangular type. In case of circular type, one circular blade is installed. And in case of rectangular type, some rectangular blades are installed.   </a:t>
            </a:r>
          </a:p>
          <a:p>
            <a:r>
              <a:rPr lang="en-US" altLang="ja-JP" sz="2400" dirty="0">
                <a:latin typeface="ＭＳ Ｐゴシック" panose="020B0600070205080204" pitchFamily="50" charset="-128"/>
                <a:ea typeface="ＭＳ Ｐゴシック" panose="020B0600070205080204" pitchFamily="50" charset="-128"/>
              </a:rPr>
              <a:t>Blade is fixed to axis, and it is rotated via axis by manual or mechanical.  </a:t>
            </a:r>
          </a:p>
        </p:txBody>
      </p:sp>
      <p:sp>
        <p:nvSpPr>
          <p:cNvPr id="11" name="正方形/長方形 10">
            <a:extLst>
              <a:ext uri="{FF2B5EF4-FFF2-40B4-BE49-F238E27FC236}">
                <a16:creationId xmlns:a16="http://schemas.microsoft.com/office/drawing/2014/main" id="{2ABE98F2-C7D7-4D33-9430-69D6278F615C}"/>
              </a:ext>
            </a:extLst>
          </p:cNvPr>
          <p:cNvSpPr/>
          <p:nvPr/>
        </p:nvSpPr>
        <p:spPr>
          <a:xfrm>
            <a:off x="10095168" y="3138629"/>
            <a:ext cx="1411941" cy="860612"/>
          </a:xfrm>
          <a:prstGeom prst="rect">
            <a:avLst/>
          </a:prstGeom>
          <a:solidFill>
            <a:schemeClr val="accent4">
              <a:lumMod val="60000"/>
              <a:lumOff val="40000"/>
            </a:schemeClr>
          </a:solidFill>
          <a:ln>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entury Gothic" panose="020B0502020202020204"/>
              <a:ea typeface="ＭＳ ゴシック" panose="020B0609070205080204" pitchFamily="49" charset="-128"/>
              <a:cs typeface="+mn-cs"/>
            </a:endParaRPr>
          </a:p>
        </p:txBody>
      </p:sp>
      <p:sp>
        <p:nvSpPr>
          <p:cNvPr id="23" name="テキスト ボックス 22">
            <a:extLst>
              <a:ext uri="{FF2B5EF4-FFF2-40B4-BE49-F238E27FC236}">
                <a16:creationId xmlns:a16="http://schemas.microsoft.com/office/drawing/2014/main" id="{D0CE4706-F28C-43AB-B0B8-17EF6EA4CB74}"/>
              </a:ext>
            </a:extLst>
          </p:cNvPr>
          <p:cNvSpPr txBox="1"/>
          <p:nvPr/>
        </p:nvSpPr>
        <p:spPr>
          <a:xfrm>
            <a:off x="8960320" y="5787566"/>
            <a:ext cx="2546789"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2400" dirty="0">
                <a:solidFill>
                  <a:prstClr val="white"/>
                </a:solidFill>
                <a:latin typeface="ＭＳ Ｐゴシック" panose="020B0600070205080204" pitchFamily="50" charset="-128"/>
                <a:ea typeface="ＭＳ Ｐゴシック" panose="020B0600070205080204" pitchFamily="50" charset="-128"/>
              </a:rPr>
              <a:t>Rectangular type</a:t>
            </a:r>
            <a:endParaRPr kumimoji="1" lang="ja-JP" altLang="en-US"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cxnSp>
        <p:nvCxnSpPr>
          <p:cNvPr id="26" name="直線コネクタ 25">
            <a:extLst>
              <a:ext uri="{FF2B5EF4-FFF2-40B4-BE49-F238E27FC236}">
                <a16:creationId xmlns:a16="http://schemas.microsoft.com/office/drawing/2014/main" id="{EC1DBF61-8998-4F7E-B402-343D03593AE7}"/>
              </a:ext>
            </a:extLst>
          </p:cNvPr>
          <p:cNvCxnSpPr>
            <a:cxnSpLocks/>
          </p:cNvCxnSpPr>
          <p:nvPr/>
        </p:nvCxnSpPr>
        <p:spPr>
          <a:xfrm flipV="1">
            <a:off x="10564814" y="3289943"/>
            <a:ext cx="504000" cy="504000"/>
          </a:xfrm>
          <a:prstGeom prst="line">
            <a:avLst/>
          </a:prstGeom>
          <a:ln w="50800"/>
        </p:spPr>
        <p:style>
          <a:lnRef idx="1">
            <a:schemeClr val="accent1"/>
          </a:lnRef>
          <a:fillRef idx="0">
            <a:schemeClr val="accent1"/>
          </a:fillRef>
          <a:effectRef idx="0">
            <a:schemeClr val="accent1"/>
          </a:effectRef>
          <a:fontRef idx="minor">
            <a:schemeClr val="tx1"/>
          </a:fontRef>
        </p:style>
      </p:cxnSp>
      <p:sp>
        <p:nvSpPr>
          <p:cNvPr id="18" name="テキスト ボックス 17">
            <a:extLst>
              <a:ext uri="{FF2B5EF4-FFF2-40B4-BE49-F238E27FC236}">
                <a16:creationId xmlns:a16="http://schemas.microsoft.com/office/drawing/2014/main" id="{7CAEEE52-3D5C-463F-A962-800657D75B3D}"/>
              </a:ext>
            </a:extLst>
          </p:cNvPr>
          <p:cNvSpPr txBox="1"/>
          <p:nvPr/>
        </p:nvSpPr>
        <p:spPr>
          <a:xfrm>
            <a:off x="8198846" y="2422458"/>
            <a:ext cx="747070"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Axis</a:t>
            </a:r>
            <a:endParaRPr kumimoji="1" lang="ja-JP" altLang="en-US"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0" name="テキスト ボックス 19">
            <a:extLst>
              <a:ext uri="{FF2B5EF4-FFF2-40B4-BE49-F238E27FC236}">
                <a16:creationId xmlns:a16="http://schemas.microsoft.com/office/drawing/2014/main" id="{94DC539D-6FA4-4A2F-BC81-AD11919791FF}"/>
              </a:ext>
            </a:extLst>
          </p:cNvPr>
          <p:cNvSpPr txBox="1"/>
          <p:nvPr/>
        </p:nvSpPr>
        <p:spPr>
          <a:xfrm>
            <a:off x="11210821" y="2450968"/>
            <a:ext cx="868610"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Duct</a:t>
            </a:r>
            <a:endParaRPr kumimoji="1" lang="ja-JP" altLang="en-US"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4" name="テキスト ボックス 23">
            <a:extLst>
              <a:ext uri="{FF2B5EF4-FFF2-40B4-BE49-F238E27FC236}">
                <a16:creationId xmlns:a16="http://schemas.microsoft.com/office/drawing/2014/main" id="{18828875-53D4-458B-9E30-E98065A10028}"/>
              </a:ext>
            </a:extLst>
          </p:cNvPr>
          <p:cNvSpPr txBox="1"/>
          <p:nvPr/>
        </p:nvSpPr>
        <p:spPr>
          <a:xfrm>
            <a:off x="9453688" y="2437911"/>
            <a:ext cx="901830"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Blade</a:t>
            </a:r>
            <a:endParaRPr kumimoji="1" lang="ja-JP" altLang="en-US"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cxnSp>
        <p:nvCxnSpPr>
          <p:cNvPr id="27" name="直線矢印コネクタ 26">
            <a:extLst>
              <a:ext uri="{FF2B5EF4-FFF2-40B4-BE49-F238E27FC236}">
                <a16:creationId xmlns:a16="http://schemas.microsoft.com/office/drawing/2014/main" id="{73ACE418-27D2-44F3-85D3-8A26039EE7E0}"/>
              </a:ext>
            </a:extLst>
          </p:cNvPr>
          <p:cNvCxnSpPr>
            <a:cxnSpLocks/>
          </p:cNvCxnSpPr>
          <p:nvPr/>
        </p:nvCxnSpPr>
        <p:spPr>
          <a:xfrm flipH="1">
            <a:off x="11210821" y="2919769"/>
            <a:ext cx="410003" cy="1972035"/>
          </a:xfrm>
          <a:prstGeom prst="straightConnector1">
            <a:avLst/>
          </a:prstGeom>
          <a:ln w="25400">
            <a:solidFill>
              <a:schemeClr val="accent6"/>
            </a:solidFill>
            <a:tailEnd type="triangle" w="lg" len="med"/>
          </a:ln>
        </p:spPr>
        <p:style>
          <a:lnRef idx="1">
            <a:schemeClr val="accent1"/>
          </a:lnRef>
          <a:fillRef idx="0">
            <a:schemeClr val="accent1"/>
          </a:fillRef>
          <a:effectRef idx="0">
            <a:schemeClr val="accent1"/>
          </a:effectRef>
          <a:fontRef idx="minor">
            <a:schemeClr val="tx1"/>
          </a:fontRef>
        </p:style>
      </p:cxnSp>
      <p:sp>
        <p:nvSpPr>
          <p:cNvPr id="5" name="楕円 4">
            <a:extLst>
              <a:ext uri="{FF2B5EF4-FFF2-40B4-BE49-F238E27FC236}">
                <a16:creationId xmlns:a16="http://schemas.microsoft.com/office/drawing/2014/main" id="{77DE183A-C280-4589-9FB9-BF66D9D9AF56}"/>
              </a:ext>
            </a:extLst>
          </p:cNvPr>
          <p:cNvSpPr/>
          <p:nvPr/>
        </p:nvSpPr>
        <p:spPr>
          <a:xfrm>
            <a:off x="8982547" y="3142025"/>
            <a:ext cx="860612" cy="860612"/>
          </a:xfrm>
          <a:prstGeom prst="ellipse">
            <a:avLst/>
          </a:prstGeom>
          <a:solidFill>
            <a:schemeClr val="accent4">
              <a:lumMod val="60000"/>
              <a:lumOff val="40000"/>
            </a:schemeClr>
          </a:solidFill>
          <a:ln>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楕円 8">
            <a:extLst>
              <a:ext uri="{FF2B5EF4-FFF2-40B4-BE49-F238E27FC236}">
                <a16:creationId xmlns:a16="http://schemas.microsoft.com/office/drawing/2014/main" id="{42CE5C7F-EEDB-4088-8056-64AD19A40D26}"/>
              </a:ext>
            </a:extLst>
          </p:cNvPr>
          <p:cNvSpPr/>
          <p:nvPr/>
        </p:nvSpPr>
        <p:spPr>
          <a:xfrm>
            <a:off x="9037813" y="3289943"/>
            <a:ext cx="766482" cy="60160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63" name="グループ化 62">
            <a:extLst>
              <a:ext uri="{FF2B5EF4-FFF2-40B4-BE49-F238E27FC236}">
                <a16:creationId xmlns:a16="http://schemas.microsoft.com/office/drawing/2014/main" id="{CC3139EA-B8F3-4822-AE26-6EC45CE1A727}"/>
              </a:ext>
            </a:extLst>
          </p:cNvPr>
          <p:cNvGrpSpPr/>
          <p:nvPr/>
        </p:nvGrpSpPr>
        <p:grpSpPr>
          <a:xfrm rot="10800000">
            <a:off x="8481805" y="3301758"/>
            <a:ext cx="389640" cy="554153"/>
            <a:chOff x="10564566" y="2416015"/>
            <a:chExt cx="389640" cy="554153"/>
          </a:xfrm>
        </p:grpSpPr>
        <p:sp>
          <p:nvSpPr>
            <p:cNvPr id="13" name="楕円 12">
              <a:extLst>
                <a:ext uri="{FF2B5EF4-FFF2-40B4-BE49-F238E27FC236}">
                  <a16:creationId xmlns:a16="http://schemas.microsoft.com/office/drawing/2014/main" id="{9B031417-E1FE-4EF2-8264-FBA2E7EB3BE4}"/>
                </a:ext>
              </a:extLst>
            </p:cNvPr>
            <p:cNvSpPr/>
            <p:nvPr/>
          </p:nvSpPr>
          <p:spPr>
            <a:xfrm rot="5400000">
              <a:off x="10512707" y="2528669"/>
              <a:ext cx="554153" cy="328845"/>
            </a:xfrm>
            <a:prstGeom prst="ellipse">
              <a:avLst/>
            </a:prstGeom>
            <a:noFill/>
            <a:ln w="508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a:extLst>
                <a:ext uri="{FF2B5EF4-FFF2-40B4-BE49-F238E27FC236}">
                  <a16:creationId xmlns:a16="http://schemas.microsoft.com/office/drawing/2014/main" id="{F51CD353-7936-4036-B2E6-4F9B0212B02A}"/>
                </a:ext>
              </a:extLst>
            </p:cNvPr>
            <p:cNvSpPr/>
            <p:nvPr/>
          </p:nvSpPr>
          <p:spPr>
            <a:xfrm rot="5400000">
              <a:off x="10504648" y="2594790"/>
              <a:ext cx="325993" cy="206157"/>
            </a:xfrm>
            <a:prstGeom prst="rect">
              <a:avLst/>
            </a:prstGeom>
            <a:solidFill>
              <a:schemeClr val="bg1">
                <a:lumMod val="85000"/>
                <a:lumOff val="15000"/>
              </a:schemeClr>
            </a:solidFill>
            <a:ln>
              <a:solidFill>
                <a:schemeClr val="bg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2" name="直線コネクタ 31">
              <a:extLst>
                <a:ext uri="{FF2B5EF4-FFF2-40B4-BE49-F238E27FC236}">
                  <a16:creationId xmlns:a16="http://schemas.microsoft.com/office/drawing/2014/main" id="{62E8EDEB-ECD7-4F88-BB5B-E175E9EA819C}"/>
                </a:ext>
              </a:extLst>
            </p:cNvPr>
            <p:cNvCxnSpPr/>
            <p:nvPr/>
          </p:nvCxnSpPr>
          <p:spPr>
            <a:xfrm rot="5400000">
              <a:off x="10708198" y="2793999"/>
              <a:ext cx="0" cy="108000"/>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34" name="直線コネクタ 33">
              <a:extLst>
                <a:ext uri="{FF2B5EF4-FFF2-40B4-BE49-F238E27FC236}">
                  <a16:creationId xmlns:a16="http://schemas.microsoft.com/office/drawing/2014/main" id="{860CE200-25BA-4161-B696-1792D7F3FF50}"/>
                </a:ext>
              </a:extLst>
            </p:cNvPr>
            <p:cNvCxnSpPr/>
            <p:nvPr/>
          </p:nvCxnSpPr>
          <p:spPr>
            <a:xfrm rot="5400000">
              <a:off x="10587055" y="2900318"/>
              <a:ext cx="108000" cy="0"/>
            </a:xfrm>
            <a:prstGeom prst="line">
              <a:avLst/>
            </a:prstGeom>
            <a:ln w="50800"/>
          </p:spPr>
          <p:style>
            <a:lnRef idx="1">
              <a:schemeClr val="accent1"/>
            </a:lnRef>
            <a:fillRef idx="0">
              <a:schemeClr val="accent1"/>
            </a:fillRef>
            <a:effectRef idx="0">
              <a:schemeClr val="accent1"/>
            </a:effectRef>
            <a:fontRef idx="minor">
              <a:schemeClr val="tx1"/>
            </a:fontRef>
          </p:style>
        </p:cxnSp>
      </p:grpSp>
      <p:sp>
        <p:nvSpPr>
          <p:cNvPr id="41" name="正方形/長方形 40">
            <a:extLst>
              <a:ext uri="{FF2B5EF4-FFF2-40B4-BE49-F238E27FC236}">
                <a16:creationId xmlns:a16="http://schemas.microsoft.com/office/drawing/2014/main" id="{928733C5-F5DC-4070-8A46-A9E96406CC6F}"/>
              </a:ext>
            </a:extLst>
          </p:cNvPr>
          <p:cNvSpPr/>
          <p:nvPr/>
        </p:nvSpPr>
        <p:spPr>
          <a:xfrm>
            <a:off x="10095171" y="4909379"/>
            <a:ext cx="1411941" cy="860612"/>
          </a:xfrm>
          <a:prstGeom prst="rect">
            <a:avLst/>
          </a:prstGeom>
          <a:solidFill>
            <a:schemeClr val="accent4">
              <a:lumMod val="60000"/>
              <a:lumOff val="40000"/>
            </a:schemeClr>
          </a:solidFill>
          <a:ln>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entury Gothic" panose="020B0502020202020204"/>
              <a:ea typeface="ＭＳ ゴシック" panose="020B0609070205080204" pitchFamily="49" charset="-128"/>
              <a:cs typeface="+mn-cs"/>
            </a:endParaRPr>
          </a:p>
        </p:txBody>
      </p:sp>
      <p:cxnSp>
        <p:nvCxnSpPr>
          <p:cNvPr id="46" name="直線コネクタ 45">
            <a:extLst>
              <a:ext uri="{FF2B5EF4-FFF2-40B4-BE49-F238E27FC236}">
                <a16:creationId xmlns:a16="http://schemas.microsoft.com/office/drawing/2014/main" id="{65977CDE-B433-4A60-AE14-C466152F358C}"/>
              </a:ext>
            </a:extLst>
          </p:cNvPr>
          <p:cNvCxnSpPr>
            <a:cxnSpLocks/>
          </p:cNvCxnSpPr>
          <p:nvPr/>
        </p:nvCxnSpPr>
        <p:spPr>
          <a:xfrm>
            <a:off x="8890739" y="5082956"/>
            <a:ext cx="1044000" cy="3396"/>
          </a:xfrm>
          <a:prstGeom prst="line">
            <a:avLst/>
          </a:prstGeom>
          <a:ln w="50800"/>
        </p:spPr>
        <p:style>
          <a:lnRef idx="1">
            <a:schemeClr val="accent1"/>
          </a:lnRef>
          <a:fillRef idx="0">
            <a:schemeClr val="accent1"/>
          </a:fillRef>
          <a:effectRef idx="0">
            <a:schemeClr val="accent1"/>
          </a:effectRef>
          <a:fontRef idx="minor">
            <a:schemeClr val="tx1"/>
          </a:fontRef>
        </p:style>
      </p:cxnSp>
      <p:sp>
        <p:nvSpPr>
          <p:cNvPr id="50" name="正方形/長方形 49">
            <a:extLst>
              <a:ext uri="{FF2B5EF4-FFF2-40B4-BE49-F238E27FC236}">
                <a16:creationId xmlns:a16="http://schemas.microsoft.com/office/drawing/2014/main" id="{5BFF090A-D9FE-4ED1-9BEF-D09A187E2DC0}"/>
              </a:ext>
            </a:extLst>
          </p:cNvPr>
          <p:cNvSpPr/>
          <p:nvPr/>
        </p:nvSpPr>
        <p:spPr>
          <a:xfrm>
            <a:off x="8997471" y="4987283"/>
            <a:ext cx="864000" cy="18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正方形/長方形 50">
            <a:extLst>
              <a:ext uri="{FF2B5EF4-FFF2-40B4-BE49-F238E27FC236}">
                <a16:creationId xmlns:a16="http://schemas.microsoft.com/office/drawing/2014/main" id="{D008D743-3BCE-446D-87F4-61FF83D7E7ED}"/>
              </a:ext>
            </a:extLst>
          </p:cNvPr>
          <p:cNvSpPr/>
          <p:nvPr/>
        </p:nvSpPr>
        <p:spPr>
          <a:xfrm>
            <a:off x="8997471" y="5264409"/>
            <a:ext cx="864000" cy="18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正方形/長方形 51">
            <a:extLst>
              <a:ext uri="{FF2B5EF4-FFF2-40B4-BE49-F238E27FC236}">
                <a16:creationId xmlns:a16="http://schemas.microsoft.com/office/drawing/2014/main" id="{94692994-CD34-4C06-8516-542CB470F06E}"/>
              </a:ext>
            </a:extLst>
          </p:cNvPr>
          <p:cNvSpPr/>
          <p:nvPr/>
        </p:nvSpPr>
        <p:spPr>
          <a:xfrm>
            <a:off x="8989054" y="5528627"/>
            <a:ext cx="864000" cy="18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4" name="直線コネクタ 53">
            <a:extLst>
              <a:ext uri="{FF2B5EF4-FFF2-40B4-BE49-F238E27FC236}">
                <a16:creationId xmlns:a16="http://schemas.microsoft.com/office/drawing/2014/main" id="{24F52854-D1D8-49DF-AE81-8C4156F818A5}"/>
              </a:ext>
            </a:extLst>
          </p:cNvPr>
          <p:cNvCxnSpPr/>
          <p:nvPr/>
        </p:nvCxnSpPr>
        <p:spPr>
          <a:xfrm flipV="1">
            <a:off x="10697155" y="4987283"/>
            <a:ext cx="165391" cy="180000"/>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56" name="直線コネクタ 55">
            <a:extLst>
              <a:ext uri="{FF2B5EF4-FFF2-40B4-BE49-F238E27FC236}">
                <a16:creationId xmlns:a16="http://schemas.microsoft.com/office/drawing/2014/main" id="{2C6B49FA-3C2B-4B52-904F-457B1C4C74AA}"/>
              </a:ext>
            </a:extLst>
          </p:cNvPr>
          <p:cNvCxnSpPr>
            <a:cxnSpLocks/>
          </p:cNvCxnSpPr>
          <p:nvPr/>
        </p:nvCxnSpPr>
        <p:spPr>
          <a:xfrm>
            <a:off x="8895222" y="5356379"/>
            <a:ext cx="1044000" cy="3396"/>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57" name="直線コネクタ 56">
            <a:extLst>
              <a:ext uri="{FF2B5EF4-FFF2-40B4-BE49-F238E27FC236}">
                <a16:creationId xmlns:a16="http://schemas.microsoft.com/office/drawing/2014/main" id="{FCD4E175-87CE-4D01-80AD-09BB749C7D3C}"/>
              </a:ext>
            </a:extLst>
          </p:cNvPr>
          <p:cNvCxnSpPr>
            <a:cxnSpLocks/>
          </p:cNvCxnSpPr>
          <p:nvPr/>
        </p:nvCxnSpPr>
        <p:spPr>
          <a:xfrm>
            <a:off x="8895222" y="5638766"/>
            <a:ext cx="1044000" cy="3396"/>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58" name="直線コネクタ 57">
            <a:extLst>
              <a:ext uri="{FF2B5EF4-FFF2-40B4-BE49-F238E27FC236}">
                <a16:creationId xmlns:a16="http://schemas.microsoft.com/office/drawing/2014/main" id="{87811075-A22D-4567-AE98-139C06C52223}"/>
              </a:ext>
            </a:extLst>
          </p:cNvPr>
          <p:cNvCxnSpPr>
            <a:cxnSpLocks/>
          </p:cNvCxnSpPr>
          <p:nvPr/>
        </p:nvCxnSpPr>
        <p:spPr>
          <a:xfrm>
            <a:off x="8895222" y="3594818"/>
            <a:ext cx="1044000" cy="3396"/>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60" name="直線コネクタ 59">
            <a:extLst>
              <a:ext uri="{FF2B5EF4-FFF2-40B4-BE49-F238E27FC236}">
                <a16:creationId xmlns:a16="http://schemas.microsoft.com/office/drawing/2014/main" id="{2E02AD38-87C0-4EAA-B979-ECDA9169AAE3}"/>
              </a:ext>
            </a:extLst>
          </p:cNvPr>
          <p:cNvCxnSpPr/>
          <p:nvPr/>
        </p:nvCxnSpPr>
        <p:spPr>
          <a:xfrm flipV="1">
            <a:off x="10715085" y="5247259"/>
            <a:ext cx="165391" cy="180000"/>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61" name="直線コネクタ 60">
            <a:extLst>
              <a:ext uri="{FF2B5EF4-FFF2-40B4-BE49-F238E27FC236}">
                <a16:creationId xmlns:a16="http://schemas.microsoft.com/office/drawing/2014/main" id="{AB2E56B9-B8A9-42BD-A987-5B43123FC9C6}"/>
              </a:ext>
            </a:extLst>
          </p:cNvPr>
          <p:cNvCxnSpPr/>
          <p:nvPr/>
        </p:nvCxnSpPr>
        <p:spPr>
          <a:xfrm flipV="1">
            <a:off x="10728532" y="5489305"/>
            <a:ext cx="165391" cy="180000"/>
          </a:xfrm>
          <a:prstGeom prst="line">
            <a:avLst/>
          </a:prstGeom>
          <a:ln w="50800"/>
        </p:spPr>
        <p:style>
          <a:lnRef idx="1">
            <a:schemeClr val="accent1"/>
          </a:lnRef>
          <a:fillRef idx="0">
            <a:schemeClr val="accent1"/>
          </a:fillRef>
          <a:effectRef idx="0">
            <a:schemeClr val="accent1"/>
          </a:effectRef>
          <a:fontRef idx="minor">
            <a:schemeClr val="tx1"/>
          </a:fontRef>
        </p:style>
      </p:cxnSp>
      <p:sp>
        <p:nvSpPr>
          <p:cNvPr id="64" name="テキスト ボックス 63">
            <a:extLst>
              <a:ext uri="{FF2B5EF4-FFF2-40B4-BE49-F238E27FC236}">
                <a16:creationId xmlns:a16="http://schemas.microsoft.com/office/drawing/2014/main" id="{42B607C7-48F1-410E-A1D0-82E77B6F76EF}"/>
              </a:ext>
            </a:extLst>
          </p:cNvPr>
          <p:cNvSpPr txBox="1"/>
          <p:nvPr/>
        </p:nvSpPr>
        <p:spPr>
          <a:xfrm>
            <a:off x="8931672" y="4030871"/>
            <a:ext cx="2546789"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2400" dirty="0">
                <a:solidFill>
                  <a:prstClr val="white"/>
                </a:solidFill>
                <a:latin typeface="ＭＳ Ｐゴシック" panose="020B0600070205080204" pitchFamily="50" charset="-128"/>
                <a:ea typeface="ＭＳ Ｐゴシック" panose="020B0600070205080204" pitchFamily="50" charset="-128"/>
              </a:rPr>
              <a:t>Circular type</a:t>
            </a:r>
            <a:endParaRPr kumimoji="1" lang="ja-JP" altLang="en-US"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cxnSp>
        <p:nvCxnSpPr>
          <p:cNvPr id="66" name="直線矢印コネクタ 65">
            <a:extLst>
              <a:ext uri="{FF2B5EF4-FFF2-40B4-BE49-F238E27FC236}">
                <a16:creationId xmlns:a16="http://schemas.microsoft.com/office/drawing/2014/main" id="{76D74CF5-5A1E-463B-8141-3FC368286DCC}"/>
              </a:ext>
            </a:extLst>
          </p:cNvPr>
          <p:cNvCxnSpPr>
            <a:cxnSpLocks/>
          </p:cNvCxnSpPr>
          <p:nvPr/>
        </p:nvCxnSpPr>
        <p:spPr>
          <a:xfrm flipH="1">
            <a:off x="11210821" y="2884641"/>
            <a:ext cx="267640" cy="282387"/>
          </a:xfrm>
          <a:prstGeom prst="straightConnector1">
            <a:avLst/>
          </a:prstGeom>
          <a:ln w="25400">
            <a:solidFill>
              <a:schemeClr val="accent6"/>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31" name="直線矢印コネクタ 30">
            <a:extLst>
              <a:ext uri="{FF2B5EF4-FFF2-40B4-BE49-F238E27FC236}">
                <a16:creationId xmlns:a16="http://schemas.microsoft.com/office/drawing/2014/main" id="{E80DB0E7-9B71-4632-A755-A3A4C8B62035}"/>
              </a:ext>
            </a:extLst>
          </p:cNvPr>
          <p:cNvCxnSpPr>
            <a:cxnSpLocks/>
          </p:cNvCxnSpPr>
          <p:nvPr/>
        </p:nvCxnSpPr>
        <p:spPr>
          <a:xfrm flipH="1">
            <a:off x="9157070" y="2876791"/>
            <a:ext cx="442046" cy="2207863"/>
          </a:xfrm>
          <a:prstGeom prst="straightConnector1">
            <a:avLst/>
          </a:prstGeom>
          <a:ln w="25400">
            <a:solidFill>
              <a:schemeClr val="accent6"/>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69" name="直線矢印コネクタ 68">
            <a:extLst>
              <a:ext uri="{FF2B5EF4-FFF2-40B4-BE49-F238E27FC236}">
                <a16:creationId xmlns:a16="http://schemas.microsoft.com/office/drawing/2014/main" id="{EC3D7736-F5B4-471E-AE44-A7153E1600CA}"/>
              </a:ext>
            </a:extLst>
          </p:cNvPr>
          <p:cNvCxnSpPr>
            <a:cxnSpLocks/>
          </p:cNvCxnSpPr>
          <p:nvPr/>
        </p:nvCxnSpPr>
        <p:spPr>
          <a:xfrm flipH="1">
            <a:off x="9659768" y="2863034"/>
            <a:ext cx="92789" cy="714209"/>
          </a:xfrm>
          <a:prstGeom prst="straightConnector1">
            <a:avLst/>
          </a:prstGeom>
          <a:ln w="25400">
            <a:solidFill>
              <a:schemeClr val="accent6"/>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25" name="直線矢印コネクタ 24">
            <a:extLst>
              <a:ext uri="{FF2B5EF4-FFF2-40B4-BE49-F238E27FC236}">
                <a16:creationId xmlns:a16="http://schemas.microsoft.com/office/drawing/2014/main" id="{9EA3E164-7DF8-4F6E-B0DE-1653FBCC3B7F}"/>
              </a:ext>
            </a:extLst>
          </p:cNvPr>
          <p:cNvCxnSpPr>
            <a:cxnSpLocks/>
          </p:cNvCxnSpPr>
          <p:nvPr/>
        </p:nvCxnSpPr>
        <p:spPr>
          <a:xfrm>
            <a:off x="8684254" y="2885578"/>
            <a:ext cx="227009" cy="2165057"/>
          </a:xfrm>
          <a:prstGeom prst="straightConnector1">
            <a:avLst/>
          </a:prstGeom>
          <a:ln w="25400">
            <a:solidFill>
              <a:schemeClr val="accent6"/>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72" name="直線矢印コネクタ 71">
            <a:extLst>
              <a:ext uri="{FF2B5EF4-FFF2-40B4-BE49-F238E27FC236}">
                <a16:creationId xmlns:a16="http://schemas.microsoft.com/office/drawing/2014/main" id="{3D9143FC-3867-4071-8C61-CEFB0EF25A25}"/>
              </a:ext>
            </a:extLst>
          </p:cNvPr>
          <p:cNvCxnSpPr>
            <a:cxnSpLocks/>
            <a:endCxn id="5" idx="2"/>
          </p:cNvCxnSpPr>
          <p:nvPr/>
        </p:nvCxnSpPr>
        <p:spPr>
          <a:xfrm>
            <a:off x="8774774" y="2894721"/>
            <a:ext cx="207773" cy="677610"/>
          </a:xfrm>
          <a:prstGeom prst="straightConnector1">
            <a:avLst/>
          </a:prstGeom>
          <a:ln w="25400">
            <a:solidFill>
              <a:schemeClr val="accent6"/>
            </a:solidFill>
            <a:tailEnd type="triangle" w="lg"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179179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92B20AD-40DB-4152-A10B-BF73B611E16B}"/>
              </a:ext>
            </a:extLst>
          </p:cNvPr>
          <p:cNvSpPr>
            <a:spLocks noGrp="1"/>
          </p:cNvSpPr>
          <p:nvPr>
            <p:ph type="title"/>
          </p:nvPr>
        </p:nvSpPr>
        <p:spPr/>
        <p:txBody>
          <a:bodyPr/>
          <a:lstStyle/>
          <a:p>
            <a:r>
              <a:rPr lang="en-US" altLang="ja-JP" dirty="0">
                <a:latin typeface="ＭＳ Ｐゴシック" panose="020B0600070205080204" pitchFamily="50" charset="-128"/>
                <a:ea typeface="ＭＳ Ｐゴシック" panose="020B0600070205080204" pitchFamily="50" charset="-128"/>
              </a:rPr>
              <a:t>Damper Control Characteristic</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4" name="コンテンツ プレースホルダー 3">
            <a:extLst>
              <a:ext uri="{FF2B5EF4-FFF2-40B4-BE49-F238E27FC236}">
                <a16:creationId xmlns:a16="http://schemas.microsoft.com/office/drawing/2014/main" id="{D65054C6-F2DA-4CCC-8AFE-DBC752F074CA}"/>
              </a:ext>
            </a:extLst>
          </p:cNvPr>
          <p:cNvSpPr>
            <a:spLocks noGrp="1"/>
          </p:cNvSpPr>
          <p:nvPr>
            <p:ph idx="1"/>
          </p:nvPr>
        </p:nvSpPr>
        <p:spPr>
          <a:xfrm>
            <a:off x="818712" y="1908313"/>
            <a:ext cx="7151377" cy="4949687"/>
          </a:xfrm>
        </p:spPr>
        <p:txBody>
          <a:bodyPr>
            <a:normAutofit/>
          </a:bodyPr>
          <a:lstStyle/>
          <a:p>
            <a:r>
              <a:rPr lang="en-US" altLang="ja-JP" sz="2400" dirty="0">
                <a:latin typeface="ＭＳ Ｐゴシック" panose="020B0600070205080204" pitchFamily="50" charset="-128"/>
                <a:ea typeface="ＭＳ Ｐゴシック" panose="020B0600070205080204" pitchFamily="50" charset="-128"/>
              </a:rPr>
              <a:t>In case of damper 0% opened (closed), pressure loss is very large. In case of damper 100% opened, pressure loss is very small. Well, in case of 50% opened, do you guess how pressure loss become? </a:t>
            </a:r>
          </a:p>
          <a:p>
            <a:r>
              <a:rPr lang="en-US" altLang="ja-JP" sz="2400" dirty="0">
                <a:latin typeface="ＭＳ Ｐゴシック" panose="020B0600070205080204" pitchFamily="50" charset="-128"/>
                <a:ea typeface="ＭＳ Ｐゴシック" panose="020B0600070205080204" pitchFamily="50" charset="-128"/>
              </a:rPr>
              <a:t>In case of 50% opened, pressure loss is near case of 100% opened. Relation between opening ratio and pressure loss is not linear shown as right.</a:t>
            </a:r>
          </a:p>
          <a:p>
            <a:r>
              <a:rPr lang="en-US" altLang="ja-JP" sz="2400" dirty="0">
                <a:latin typeface="ＭＳ Ｐゴシック" panose="020B0600070205080204" pitchFamily="50" charset="-128"/>
                <a:ea typeface="ＭＳ Ｐゴシック" panose="020B0600070205080204" pitchFamily="50" charset="-128"/>
              </a:rPr>
              <a:t>This characteristic makes control difficult. Because, even if damper is opened a little, pressure loss change a lot.</a:t>
            </a:r>
          </a:p>
        </p:txBody>
      </p:sp>
      <p:sp>
        <p:nvSpPr>
          <p:cNvPr id="3" name="正方形/長方形 2">
            <a:extLst>
              <a:ext uri="{FF2B5EF4-FFF2-40B4-BE49-F238E27FC236}">
                <a16:creationId xmlns:a16="http://schemas.microsoft.com/office/drawing/2014/main" id="{FAD5B8ED-F73A-4AEE-81FF-527E6A66DD9B}"/>
              </a:ext>
            </a:extLst>
          </p:cNvPr>
          <p:cNvSpPr/>
          <p:nvPr/>
        </p:nvSpPr>
        <p:spPr>
          <a:xfrm>
            <a:off x="9495691" y="2190890"/>
            <a:ext cx="2454371" cy="2606193"/>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5B0D44EC-FE17-467B-8713-D8FCD4CF3BE8}"/>
              </a:ext>
            </a:extLst>
          </p:cNvPr>
          <p:cNvSpPr txBox="1"/>
          <p:nvPr/>
        </p:nvSpPr>
        <p:spPr>
          <a:xfrm>
            <a:off x="9495690" y="5108670"/>
            <a:ext cx="2454371"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2400" dirty="0">
                <a:solidFill>
                  <a:prstClr val="white"/>
                </a:solidFill>
                <a:latin typeface="ＭＳ Ｐゴシック" panose="020B0600070205080204" pitchFamily="50" charset="-128"/>
                <a:ea typeface="ＭＳ Ｐゴシック" panose="020B0600070205080204" pitchFamily="50" charset="-128"/>
              </a:rPr>
              <a:t>Opening ratio</a:t>
            </a:r>
            <a:endParaRPr kumimoji="1" lang="ja-JP" altLang="en-US"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0" name="テキスト ボックス 9">
            <a:extLst>
              <a:ext uri="{FF2B5EF4-FFF2-40B4-BE49-F238E27FC236}">
                <a16:creationId xmlns:a16="http://schemas.microsoft.com/office/drawing/2014/main" id="{DDF94555-9ABB-4105-96A3-3DE9365D2C36}"/>
              </a:ext>
            </a:extLst>
          </p:cNvPr>
          <p:cNvSpPr txBox="1"/>
          <p:nvPr/>
        </p:nvSpPr>
        <p:spPr>
          <a:xfrm>
            <a:off x="8697576" y="2190890"/>
            <a:ext cx="553998" cy="2606193"/>
          </a:xfrm>
          <a:prstGeom prst="rect">
            <a:avLst/>
          </a:prstGeom>
          <a:noFill/>
        </p:spPr>
        <p:txBody>
          <a:bodyPr vert="vert270"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2400" dirty="0">
                <a:solidFill>
                  <a:prstClr val="white"/>
                </a:solidFill>
                <a:latin typeface="ＭＳ Ｐゴシック" panose="020B0600070205080204" pitchFamily="50" charset="-128"/>
                <a:ea typeface="ＭＳ Ｐゴシック" panose="020B0600070205080204" pitchFamily="50" charset="-128"/>
              </a:rPr>
              <a:t>Pressure loss</a:t>
            </a:r>
            <a:endParaRPr kumimoji="1" lang="ja-JP" altLang="en-US"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2" name="テキスト ボックス 11">
            <a:extLst>
              <a:ext uri="{FF2B5EF4-FFF2-40B4-BE49-F238E27FC236}">
                <a16:creationId xmlns:a16="http://schemas.microsoft.com/office/drawing/2014/main" id="{98513EB8-A88B-4974-9B40-8C93C89538A3}"/>
              </a:ext>
            </a:extLst>
          </p:cNvPr>
          <p:cNvSpPr txBox="1"/>
          <p:nvPr/>
        </p:nvSpPr>
        <p:spPr>
          <a:xfrm>
            <a:off x="9356779" y="4729890"/>
            <a:ext cx="283699"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0</a:t>
            </a:r>
            <a:endParaRPr kumimoji="1" lang="ja-JP" altLang="en-US"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5" name="テキスト ボックス 14">
            <a:extLst>
              <a:ext uri="{FF2B5EF4-FFF2-40B4-BE49-F238E27FC236}">
                <a16:creationId xmlns:a16="http://schemas.microsoft.com/office/drawing/2014/main" id="{B37C4C9A-C38B-44D0-AF8F-7D18F438DCFA}"/>
              </a:ext>
            </a:extLst>
          </p:cNvPr>
          <p:cNvSpPr txBox="1"/>
          <p:nvPr/>
        </p:nvSpPr>
        <p:spPr>
          <a:xfrm>
            <a:off x="11510161" y="4722044"/>
            <a:ext cx="681839"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100</a:t>
            </a:r>
            <a:endParaRPr kumimoji="1" lang="ja-JP" altLang="en-US"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6" name="テキスト ボックス 15">
            <a:extLst>
              <a:ext uri="{FF2B5EF4-FFF2-40B4-BE49-F238E27FC236}">
                <a16:creationId xmlns:a16="http://schemas.microsoft.com/office/drawing/2014/main" id="{40F39157-AF20-4EE1-8984-528AEFDF1BF1}"/>
              </a:ext>
            </a:extLst>
          </p:cNvPr>
          <p:cNvSpPr txBox="1"/>
          <p:nvPr/>
        </p:nvSpPr>
        <p:spPr>
          <a:xfrm>
            <a:off x="9214927" y="4528731"/>
            <a:ext cx="283699"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0</a:t>
            </a:r>
            <a:endParaRPr kumimoji="1" lang="ja-JP" altLang="en-US"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cxnSp>
        <p:nvCxnSpPr>
          <p:cNvPr id="21" name="直線コネクタ 20">
            <a:extLst>
              <a:ext uri="{FF2B5EF4-FFF2-40B4-BE49-F238E27FC236}">
                <a16:creationId xmlns:a16="http://schemas.microsoft.com/office/drawing/2014/main" id="{96D35DEF-FA84-490F-812C-A7081430D14E}"/>
              </a:ext>
            </a:extLst>
          </p:cNvPr>
          <p:cNvCxnSpPr>
            <a:cxnSpLocks/>
          </p:cNvCxnSpPr>
          <p:nvPr/>
        </p:nvCxnSpPr>
        <p:spPr>
          <a:xfrm flipH="1" flipV="1">
            <a:off x="9483317" y="2190890"/>
            <a:ext cx="2450264" cy="2606193"/>
          </a:xfrm>
          <a:prstGeom prst="line">
            <a:avLst/>
          </a:prstGeom>
          <a:ln w="12700">
            <a:prstDash val="dash"/>
          </a:ln>
        </p:spPr>
        <p:style>
          <a:lnRef idx="1">
            <a:schemeClr val="accent1"/>
          </a:lnRef>
          <a:fillRef idx="0">
            <a:schemeClr val="accent1"/>
          </a:fillRef>
          <a:effectRef idx="0">
            <a:schemeClr val="accent1"/>
          </a:effectRef>
          <a:fontRef idx="minor">
            <a:schemeClr val="tx1"/>
          </a:fontRef>
        </p:style>
      </p:cxnSp>
      <p:sp>
        <p:nvSpPr>
          <p:cNvPr id="28" name="円弧 27">
            <a:extLst>
              <a:ext uri="{FF2B5EF4-FFF2-40B4-BE49-F238E27FC236}">
                <a16:creationId xmlns:a16="http://schemas.microsoft.com/office/drawing/2014/main" id="{B07E6897-4620-484C-954D-FAE0E82F9F50}"/>
              </a:ext>
            </a:extLst>
          </p:cNvPr>
          <p:cNvSpPr/>
          <p:nvPr/>
        </p:nvSpPr>
        <p:spPr>
          <a:xfrm flipH="1" flipV="1">
            <a:off x="9509762" y="-369437"/>
            <a:ext cx="4859945" cy="5157785"/>
          </a:xfrm>
          <a:prstGeom prst="arc">
            <a:avLst/>
          </a:pr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8" name="テキスト ボックス 37">
            <a:extLst>
              <a:ext uri="{FF2B5EF4-FFF2-40B4-BE49-F238E27FC236}">
                <a16:creationId xmlns:a16="http://schemas.microsoft.com/office/drawing/2014/main" id="{5B42CBB3-5171-4037-ACFE-5280848ACB05}"/>
              </a:ext>
            </a:extLst>
          </p:cNvPr>
          <p:cNvSpPr txBox="1"/>
          <p:nvPr/>
        </p:nvSpPr>
        <p:spPr>
          <a:xfrm>
            <a:off x="10339090" y="4722044"/>
            <a:ext cx="681839"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2400" dirty="0">
                <a:solidFill>
                  <a:prstClr val="white"/>
                </a:solidFill>
                <a:latin typeface="ＭＳ Ｐゴシック" panose="020B0600070205080204" pitchFamily="50" charset="-128"/>
                <a:ea typeface="ＭＳ Ｐゴシック" panose="020B0600070205080204" pitchFamily="50" charset="-128"/>
              </a:rPr>
              <a:t>5</a:t>
            </a:r>
            <a:r>
              <a:rPr kumimoji="1" lang="en-US" altLang="ja-JP"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0</a:t>
            </a:r>
            <a:endParaRPr kumimoji="1" lang="ja-JP" altLang="en-US"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Tree>
    <p:extLst>
      <p:ext uri="{BB962C8B-B14F-4D97-AF65-F5344CB8AC3E}">
        <p14:creationId xmlns:p14="http://schemas.microsoft.com/office/powerpoint/2010/main" val="33079702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正方形/長方形 48">
            <a:extLst>
              <a:ext uri="{FF2B5EF4-FFF2-40B4-BE49-F238E27FC236}">
                <a16:creationId xmlns:a16="http://schemas.microsoft.com/office/drawing/2014/main" id="{0941BA73-B26B-4E37-A899-1A8AEA947D59}"/>
              </a:ext>
            </a:extLst>
          </p:cNvPr>
          <p:cNvSpPr/>
          <p:nvPr/>
        </p:nvSpPr>
        <p:spPr>
          <a:xfrm>
            <a:off x="8835209" y="2281878"/>
            <a:ext cx="921468" cy="1129547"/>
          </a:xfrm>
          <a:prstGeom prst="rect">
            <a:avLst/>
          </a:prstGeom>
          <a:solidFill>
            <a:schemeClr val="accent4">
              <a:lumMod val="60000"/>
              <a:lumOff val="40000"/>
            </a:schemeClr>
          </a:solidFill>
          <a:ln>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F92B20AD-40DB-4152-A10B-BF73B611E16B}"/>
              </a:ext>
            </a:extLst>
          </p:cNvPr>
          <p:cNvSpPr>
            <a:spLocks noGrp="1"/>
          </p:cNvSpPr>
          <p:nvPr>
            <p:ph type="title"/>
          </p:nvPr>
        </p:nvSpPr>
        <p:spPr/>
        <p:txBody>
          <a:bodyPr/>
          <a:lstStyle/>
          <a:p>
            <a:r>
              <a:rPr lang="en-US" altLang="ja-JP" dirty="0">
                <a:latin typeface="ＭＳ Ｐゴシック" panose="020B0600070205080204" pitchFamily="50" charset="-128"/>
                <a:ea typeface="ＭＳ Ｐゴシック" panose="020B0600070205080204" pitchFamily="50" charset="-128"/>
              </a:rPr>
              <a:t>What kind of damper is proper for control?</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4" name="コンテンツ プレースホルダー 3">
            <a:extLst>
              <a:ext uri="{FF2B5EF4-FFF2-40B4-BE49-F238E27FC236}">
                <a16:creationId xmlns:a16="http://schemas.microsoft.com/office/drawing/2014/main" id="{D65054C6-F2DA-4CCC-8AFE-DBC752F074CA}"/>
              </a:ext>
            </a:extLst>
          </p:cNvPr>
          <p:cNvSpPr>
            <a:spLocks noGrp="1"/>
          </p:cNvSpPr>
          <p:nvPr>
            <p:ph idx="1"/>
          </p:nvPr>
        </p:nvSpPr>
        <p:spPr>
          <a:xfrm>
            <a:off x="818712" y="1908313"/>
            <a:ext cx="7151377" cy="4949687"/>
          </a:xfrm>
        </p:spPr>
        <p:txBody>
          <a:bodyPr>
            <a:normAutofit/>
          </a:bodyPr>
          <a:lstStyle/>
          <a:p>
            <a:r>
              <a:rPr lang="en-US" altLang="ja-JP" sz="2400" dirty="0">
                <a:latin typeface="ＭＳ Ｐゴシック" panose="020B0600070205080204" pitchFamily="50" charset="-128"/>
                <a:ea typeface="ＭＳ Ｐゴシック" panose="020B0600070205080204" pitchFamily="50" charset="-128"/>
              </a:rPr>
              <a:t>Linear relation between opening ratio and pressure loss is best for control. </a:t>
            </a:r>
          </a:p>
          <a:p>
            <a:r>
              <a:rPr lang="en-US" altLang="ja-JP" sz="2400" dirty="0">
                <a:latin typeface="ＭＳ Ｐゴシック" panose="020B0600070205080204" pitchFamily="50" charset="-128"/>
                <a:ea typeface="ＭＳ Ｐゴシック" panose="020B0600070205080204" pitchFamily="50" charset="-128"/>
              </a:rPr>
              <a:t>Actual damper does not have perfect linear relation. However, it is better to select damper which has near linear relation, as possible.</a:t>
            </a:r>
          </a:p>
          <a:p>
            <a:r>
              <a:rPr lang="en-US" altLang="ja-JP" sz="2400" dirty="0">
                <a:latin typeface="ＭＳ Ｐゴシック" panose="020B0600070205080204" pitchFamily="50" charset="-128"/>
                <a:ea typeface="ＭＳ Ｐゴシック" panose="020B0600070205080204" pitchFamily="50" charset="-128"/>
              </a:rPr>
              <a:t>Linear relation becomes better by following as parallel blade type rectangular damper &lt; single blade circular damper, opposed blade type rectangular damper &lt; other special shaped damper. </a:t>
            </a:r>
          </a:p>
        </p:txBody>
      </p:sp>
      <p:sp>
        <p:nvSpPr>
          <p:cNvPr id="23" name="テキスト ボックス 22">
            <a:extLst>
              <a:ext uri="{FF2B5EF4-FFF2-40B4-BE49-F238E27FC236}">
                <a16:creationId xmlns:a16="http://schemas.microsoft.com/office/drawing/2014/main" id="{D0CE4706-F28C-43AB-B0B8-17EF6EA4CB74}"/>
              </a:ext>
            </a:extLst>
          </p:cNvPr>
          <p:cNvSpPr txBox="1"/>
          <p:nvPr/>
        </p:nvSpPr>
        <p:spPr>
          <a:xfrm>
            <a:off x="8637563" y="3429000"/>
            <a:ext cx="2954214"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2400" dirty="0">
                <a:solidFill>
                  <a:prstClr val="white"/>
                </a:solidFill>
                <a:latin typeface="ＭＳ Ｐゴシック" panose="020B0600070205080204" pitchFamily="50" charset="-128"/>
                <a:ea typeface="ＭＳ Ｐゴシック" panose="020B0600070205080204" pitchFamily="50" charset="-128"/>
              </a:rPr>
              <a:t>Parallel blade type</a:t>
            </a:r>
            <a:endParaRPr kumimoji="1" lang="ja-JP" altLang="en-US"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41" name="正方形/長方形 40">
            <a:extLst>
              <a:ext uri="{FF2B5EF4-FFF2-40B4-BE49-F238E27FC236}">
                <a16:creationId xmlns:a16="http://schemas.microsoft.com/office/drawing/2014/main" id="{928733C5-F5DC-4070-8A46-A9E96406CC6F}"/>
              </a:ext>
            </a:extLst>
          </p:cNvPr>
          <p:cNvSpPr/>
          <p:nvPr/>
        </p:nvSpPr>
        <p:spPr>
          <a:xfrm>
            <a:off x="9970060" y="2281878"/>
            <a:ext cx="1411941" cy="1129547"/>
          </a:xfrm>
          <a:prstGeom prst="rect">
            <a:avLst/>
          </a:prstGeom>
          <a:solidFill>
            <a:schemeClr val="accent4">
              <a:lumMod val="60000"/>
              <a:lumOff val="40000"/>
            </a:schemeClr>
          </a:solidFill>
          <a:ln>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entury Gothic" panose="020B0502020202020204"/>
              <a:ea typeface="ＭＳ ゴシック" panose="020B0609070205080204" pitchFamily="49" charset="-128"/>
              <a:cs typeface="+mn-cs"/>
            </a:endParaRPr>
          </a:p>
        </p:txBody>
      </p:sp>
      <p:cxnSp>
        <p:nvCxnSpPr>
          <p:cNvPr id="46" name="直線コネクタ 45">
            <a:extLst>
              <a:ext uri="{FF2B5EF4-FFF2-40B4-BE49-F238E27FC236}">
                <a16:creationId xmlns:a16="http://schemas.microsoft.com/office/drawing/2014/main" id="{65977CDE-B433-4A60-AE14-C466152F358C}"/>
              </a:ext>
            </a:extLst>
          </p:cNvPr>
          <p:cNvCxnSpPr>
            <a:cxnSpLocks/>
          </p:cNvCxnSpPr>
          <p:nvPr/>
        </p:nvCxnSpPr>
        <p:spPr>
          <a:xfrm>
            <a:off x="8765628" y="2724390"/>
            <a:ext cx="1044000" cy="3396"/>
          </a:xfrm>
          <a:prstGeom prst="line">
            <a:avLst/>
          </a:prstGeom>
          <a:ln w="50800"/>
        </p:spPr>
        <p:style>
          <a:lnRef idx="1">
            <a:schemeClr val="accent1"/>
          </a:lnRef>
          <a:fillRef idx="0">
            <a:schemeClr val="accent1"/>
          </a:fillRef>
          <a:effectRef idx="0">
            <a:schemeClr val="accent1"/>
          </a:effectRef>
          <a:fontRef idx="minor">
            <a:schemeClr val="tx1"/>
          </a:fontRef>
        </p:style>
      </p:cxnSp>
      <p:sp>
        <p:nvSpPr>
          <p:cNvPr id="50" name="正方形/長方形 49">
            <a:extLst>
              <a:ext uri="{FF2B5EF4-FFF2-40B4-BE49-F238E27FC236}">
                <a16:creationId xmlns:a16="http://schemas.microsoft.com/office/drawing/2014/main" id="{5BFF090A-D9FE-4ED1-9BEF-D09A187E2DC0}"/>
              </a:ext>
            </a:extLst>
          </p:cNvPr>
          <p:cNvSpPr/>
          <p:nvPr/>
        </p:nvSpPr>
        <p:spPr>
          <a:xfrm>
            <a:off x="8872360" y="2628717"/>
            <a:ext cx="864000" cy="18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正方形/長方形 50">
            <a:extLst>
              <a:ext uri="{FF2B5EF4-FFF2-40B4-BE49-F238E27FC236}">
                <a16:creationId xmlns:a16="http://schemas.microsoft.com/office/drawing/2014/main" id="{D008D743-3BCE-446D-87F4-61FF83D7E7ED}"/>
              </a:ext>
            </a:extLst>
          </p:cNvPr>
          <p:cNvSpPr/>
          <p:nvPr/>
        </p:nvSpPr>
        <p:spPr>
          <a:xfrm>
            <a:off x="8872360" y="2905843"/>
            <a:ext cx="864000" cy="18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正方形/長方形 51">
            <a:extLst>
              <a:ext uri="{FF2B5EF4-FFF2-40B4-BE49-F238E27FC236}">
                <a16:creationId xmlns:a16="http://schemas.microsoft.com/office/drawing/2014/main" id="{94692994-CD34-4C06-8516-542CB470F06E}"/>
              </a:ext>
            </a:extLst>
          </p:cNvPr>
          <p:cNvSpPr/>
          <p:nvPr/>
        </p:nvSpPr>
        <p:spPr>
          <a:xfrm>
            <a:off x="8863943" y="3170061"/>
            <a:ext cx="864000" cy="18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4" name="直線コネクタ 53">
            <a:extLst>
              <a:ext uri="{FF2B5EF4-FFF2-40B4-BE49-F238E27FC236}">
                <a16:creationId xmlns:a16="http://schemas.microsoft.com/office/drawing/2014/main" id="{24F52854-D1D8-49DF-AE81-8C4156F818A5}"/>
              </a:ext>
            </a:extLst>
          </p:cNvPr>
          <p:cNvCxnSpPr/>
          <p:nvPr/>
        </p:nvCxnSpPr>
        <p:spPr>
          <a:xfrm flipV="1">
            <a:off x="10572044" y="2628717"/>
            <a:ext cx="165391" cy="180000"/>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56" name="直線コネクタ 55">
            <a:extLst>
              <a:ext uri="{FF2B5EF4-FFF2-40B4-BE49-F238E27FC236}">
                <a16:creationId xmlns:a16="http://schemas.microsoft.com/office/drawing/2014/main" id="{2C6B49FA-3C2B-4B52-904F-457B1C4C74AA}"/>
              </a:ext>
            </a:extLst>
          </p:cNvPr>
          <p:cNvCxnSpPr>
            <a:cxnSpLocks/>
          </p:cNvCxnSpPr>
          <p:nvPr/>
        </p:nvCxnSpPr>
        <p:spPr>
          <a:xfrm>
            <a:off x="8770111" y="2997813"/>
            <a:ext cx="1044000" cy="3396"/>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57" name="直線コネクタ 56">
            <a:extLst>
              <a:ext uri="{FF2B5EF4-FFF2-40B4-BE49-F238E27FC236}">
                <a16:creationId xmlns:a16="http://schemas.microsoft.com/office/drawing/2014/main" id="{FCD4E175-87CE-4D01-80AD-09BB749C7D3C}"/>
              </a:ext>
            </a:extLst>
          </p:cNvPr>
          <p:cNvCxnSpPr>
            <a:cxnSpLocks/>
          </p:cNvCxnSpPr>
          <p:nvPr/>
        </p:nvCxnSpPr>
        <p:spPr>
          <a:xfrm>
            <a:off x="8770111" y="3280200"/>
            <a:ext cx="1044000" cy="3396"/>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60" name="直線コネクタ 59">
            <a:extLst>
              <a:ext uri="{FF2B5EF4-FFF2-40B4-BE49-F238E27FC236}">
                <a16:creationId xmlns:a16="http://schemas.microsoft.com/office/drawing/2014/main" id="{2E02AD38-87C0-4EAA-B979-ECDA9169AAE3}"/>
              </a:ext>
            </a:extLst>
          </p:cNvPr>
          <p:cNvCxnSpPr/>
          <p:nvPr/>
        </p:nvCxnSpPr>
        <p:spPr>
          <a:xfrm flipV="1">
            <a:off x="10589974" y="2888693"/>
            <a:ext cx="165391" cy="180000"/>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61" name="直線コネクタ 60">
            <a:extLst>
              <a:ext uri="{FF2B5EF4-FFF2-40B4-BE49-F238E27FC236}">
                <a16:creationId xmlns:a16="http://schemas.microsoft.com/office/drawing/2014/main" id="{AB2E56B9-B8A9-42BD-A987-5B43123FC9C6}"/>
              </a:ext>
            </a:extLst>
          </p:cNvPr>
          <p:cNvCxnSpPr/>
          <p:nvPr/>
        </p:nvCxnSpPr>
        <p:spPr>
          <a:xfrm flipV="1">
            <a:off x="10603421" y="3130739"/>
            <a:ext cx="165391" cy="180000"/>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36" name="直線コネクタ 35">
            <a:extLst>
              <a:ext uri="{FF2B5EF4-FFF2-40B4-BE49-F238E27FC236}">
                <a16:creationId xmlns:a16="http://schemas.microsoft.com/office/drawing/2014/main" id="{D33569B5-EB8E-418B-BBF5-37D211E5DC01}"/>
              </a:ext>
            </a:extLst>
          </p:cNvPr>
          <p:cNvCxnSpPr>
            <a:cxnSpLocks/>
          </p:cNvCxnSpPr>
          <p:nvPr/>
        </p:nvCxnSpPr>
        <p:spPr>
          <a:xfrm>
            <a:off x="8757211" y="2466486"/>
            <a:ext cx="1044000" cy="3396"/>
          </a:xfrm>
          <a:prstGeom prst="line">
            <a:avLst/>
          </a:prstGeom>
          <a:ln w="50800"/>
        </p:spPr>
        <p:style>
          <a:lnRef idx="1">
            <a:schemeClr val="accent1"/>
          </a:lnRef>
          <a:fillRef idx="0">
            <a:schemeClr val="accent1"/>
          </a:fillRef>
          <a:effectRef idx="0">
            <a:schemeClr val="accent1"/>
          </a:effectRef>
          <a:fontRef idx="minor">
            <a:schemeClr val="tx1"/>
          </a:fontRef>
        </p:style>
      </p:cxnSp>
      <p:sp>
        <p:nvSpPr>
          <p:cNvPr id="37" name="正方形/長方形 36">
            <a:extLst>
              <a:ext uri="{FF2B5EF4-FFF2-40B4-BE49-F238E27FC236}">
                <a16:creationId xmlns:a16="http://schemas.microsoft.com/office/drawing/2014/main" id="{BCAE09B9-8A65-43AE-A72E-FF38336F2ADD}"/>
              </a:ext>
            </a:extLst>
          </p:cNvPr>
          <p:cNvSpPr/>
          <p:nvPr/>
        </p:nvSpPr>
        <p:spPr>
          <a:xfrm>
            <a:off x="8863943" y="2370813"/>
            <a:ext cx="864000" cy="18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8" name="直線コネクタ 37">
            <a:extLst>
              <a:ext uri="{FF2B5EF4-FFF2-40B4-BE49-F238E27FC236}">
                <a16:creationId xmlns:a16="http://schemas.microsoft.com/office/drawing/2014/main" id="{2D14509C-9C92-4504-A481-90CE8B792E20}"/>
              </a:ext>
            </a:extLst>
          </p:cNvPr>
          <p:cNvCxnSpPr/>
          <p:nvPr/>
        </p:nvCxnSpPr>
        <p:spPr>
          <a:xfrm flipV="1">
            <a:off x="10583766" y="2359085"/>
            <a:ext cx="165391" cy="180000"/>
          </a:xfrm>
          <a:prstGeom prst="line">
            <a:avLst/>
          </a:prstGeom>
          <a:ln w="50800"/>
        </p:spPr>
        <p:style>
          <a:lnRef idx="1">
            <a:schemeClr val="accent1"/>
          </a:lnRef>
          <a:fillRef idx="0">
            <a:schemeClr val="accent1"/>
          </a:fillRef>
          <a:effectRef idx="0">
            <a:schemeClr val="accent1"/>
          </a:effectRef>
          <a:fontRef idx="minor">
            <a:schemeClr val="tx1"/>
          </a:fontRef>
        </p:style>
      </p:cxnSp>
      <p:sp>
        <p:nvSpPr>
          <p:cNvPr id="39" name="正方形/長方形 38">
            <a:extLst>
              <a:ext uri="{FF2B5EF4-FFF2-40B4-BE49-F238E27FC236}">
                <a16:creationId xmlns:a16="http://schemas.microsoft.com/office/drawing/2014/main" id="{BB9D1A53-C046-4BA5-B1CE-275A24BDCB08}"/>
              </a:ext>
            </a:extLst>
          </p:cNvPr>
          <p:cNvSpPr/>
          <p:nvPr/>
        </p:nvSpPr>
        <p:spPr>
          <a:xfrm>
            <a:off x="8835209" y="4088913"/>
            <a:ext cx="921468" cy="1129547"/>
          </a:xfrm>
          <a:prstGeom prst="rect">
            <a:avLst/>
          </a:prstGeom>
          <a:solidFill>
            <a:schemeClr val="accent4">
              <a:lumMod val="60000"/>
              <a:lumOff val="40000"/>
            </a:schemeClr>
          </a:solidFill>
          <a:ln>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テキスト ボックス 39">
            <a:extLst>
              <a:ext uri="{FF2B5EF4-FFF2-40B4-BE49-F238E27FC236}">
                <a16:creationId xmlns:a16="http://schemas.microsoft.com/office/drawing/2014/main" id="{ED29153A-1A37-4E01-8060-6E239395D988}"/>
              </a:ext>
            </a:extLst>
          </p:cNvPr>
          <p:cNvSpPr txBox="1"/>
          <p:nvPr/>
        </p:nvSpPr>
        <p:spPr>
          <a:xfrm>
            <a:off x="8637562" y="5236035"/>
            <a:ext cx="2954215"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2400" dirty="0">
                <a:solidFill>
                  <a:prstClr val="white"/>
                </a:solidFill>
                <a:latin typeface="ＭＳ Ｐゴシック" panose="020B0600070205080204" pitchFamily="50" charset="-128"/>
                <a:ea typeface="ＭＳ Ｐゴシック" panose="020B0600070205080204" pitchFamily="50" charset="-128"/>
              </a:rPr>
              <a:t>Opposed blade type</a:t>
            </a:r>
            <a:endParaRPr kumimoji="1" lang="ja-JP" altLang="en-US"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42" name="正方形/長方形 41">
            <a:extLst>
              <a:ext uri="{FF2B5EF4-FFF2-40B4-BE49-F238E27FC236}">
                <a16:creationId xmlns:a16="http://schemas.microsoft.com/office/drawing/2014/main" id="{E3DABE6C-A8DD-4710-AA83-9D3E3FE67A30}"/>
              </a:ext>
            </a:extLst>
          </p:cNvPr>
          <p:cNvSpPr/>
          <p:nvPr/>
        </p:nvSpPr>
        <p:spPr>
          <a:xfrm>
            <a:off x="9970060" y="4088913"/>
            <a:ext cx="1411941" cy="1129547"/>
          </a:xfrm>
          <a:prstGeom prst="rect">
            <a:avLst/>
          </a:prstGeom>
          <a:solidFill>
            <a:schemeClr val="accent4">
              <a:lumMod val="60000"/>
              <a:lumOff val="40000"/>
            </a:schemeClr>
          </a:solidFill>
          <a:ln>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entury Gothic" panose="020B0502020202020204"/>
              <a:ea typeface="ＭＳ ゴシック" panose="020B0609070205080204" pitchFamily="49" charset="-128"/>
              <a:cs typeface="+mn-cs"/>
            </a:endParaRPr>
          </a:p>
        </p:txBody>
      </p:sp>
      <p:cxnSp>
        <p:nvCxnSpPr>
          <p:cNvPr id="43" name="直線コネクタ 42">
            <a:extLst>
              <a:ext uri="{FF2B5EF4-FFF2-40B4-BE49-F238E27FC236}">
                <a16:creationId xmlns:a16="http://schemas.microsoft.com/office/drawing/2014/main" id="{F5DF5BD1-A50F-4F75-859E-9D4A41A94914}"/>
              </a:ext>
            </a:extLst>
          </p:cNvPr>
          <p:cNvCxnSpPr>
            <a:cxnSpLocks/>
          </p:cNvCxnSpPr>
          <p:nvPr/>
        </p:nvCxnSpPr>
        <p:spPr>
          <a:xfrm>
            <a:off x="8765628" y="4531425"/>
            <a:ext cx="1044000" cy="3396"/>
          </a:xfrm>
          <a:prstGeom prst="line">
            <a:avLst/>
          </a:prstGeom>
          <a:ln w="50800"/>
        </p:spPr>
        <p:style>
          <a:lnRef idx="1">
            <a:schemeClr val="accent1"/>
          </a:lnRef>
          <a:fillRef idx="0">
            <a:schemeClr val="accent1"/>
          </a:fillRef>
          <a:effectRef idx="0">
            <a:schemeClr val="accent1"/>
          </a:effectRef>
          <a:fontRef idx="minor">
            <a:schemeClr val="tx1"/>
          </a:fontRef>
        </p:style>
      </p:cxnSp>
      <p:sp>
        <p:nvSpPr>
          <p:cNvPr id="44" name="正方形/長方形 43">
            <a:extLst>
              <a:ext uri="{FF2B5EF4-FFF2-40B4-BE49-F238E27FC236}">
                <a16:creationId xmlns:a16="http://schemas.microsoft.com/office/drawing/2014/main" id="{9E102877-AB26-4479-82AF-70B16509430E}"/>
              </a:ext>
            </a:extLst>
          </p:cNvPr>
          <p:cNvSpPr/>
          <p:nvPr/>
        </p:nvSpPr>
        <p:spPr>
          <a:xfrm>
            <a:off x="8872360" y="4435752"/>
            <a:ext cx="864000" cy="18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正方形/長方形 44">
            <a:extLst>
              <a:ext uri="{FF2B5EF4-FFF2-40B4-BE49-F238E27FC236}">
                <a16:creationId xmlns:a16="http://schemas.microsoft.com/office/drawing/2014/main" id="{852B5CE1-AEA1-427E-882A-B0574B574EA9}"/>
              </a:ext>
            </a:extLst>
          </p:cNvPr>
          <p:cNvSpPr/>
          <p:nvPr/>
        </p:nvSpPr>
        <p:spPr>
          <a:xfrm>
            <a:off x="8872360" y="4712878"/>
            <a:ext cx="864000" cy="18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正方形/長方形 46">
            <a:extLst>
              <a:ext uri="{FF2B5EF4-FFF2-40B4-BE49-F238E27FC236}">
                <a16:creationId xmlns:a16="http://schemas.microsoft.com/office/drawing/2014/main" id="{A519133B-4126-4783-BB51-56DB2FF4C70E}"/>
              </a:ext>
            </a:extLst>
          </p:cNvPr>
          <p:cNvSpPr/>
          <p:nvPr/>
        </p:nvSpPr>
        <p:spPr>
          <a:xfrm>
            <a:off x="8863943" y="4977096"/>
            <a:ext cx="864000" cy="18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8" name="直線コネクタ 47">
            <a:extLst>
              <a:ext uri="{FF2B5EF4-FFF2-40B4-BE49-F238E27FC236}">
                <a16:creationId xmlns:a16="http://schemas.microsoft.com/office/drawing/2014/main" id="{63FC218C-A6E4-4BDF-A003-B708A16BED11}"/>
              </a:ext>
            </a:extLst>
          </p:cNvPr>
          <p:cNvCxnSpPr/>
          <p:nvPr/>
        </p:nvCxnSpPr>
        <p:spPr>
          <a:xfrm flipV="1">
            <a:off x="10572044" y="4435752"/>
            <a:ext cx="165391" cy="180000"/>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53" name="直線コネクタ 52">
            <a:extLst>
              <a:ext uri="{FF2B5EF4-FFF2-40B4-BE49-F238E27FC236}">
                <a16:creationId xmlns:a16="http://schemas.microsoft.com/office/drawing/2014/main" id="{E4BD849C-339A-499D-B752-0FA289A5C70F}"/>
              </a:ext>
            </a:extLst>
          </p:cNvPr>
          <p:cNvCxnSpPr>
            <a:cxnSpLocks/>
          </p:cNvCxnSpPr>
          <p:nvPr/>
        </p:nvCxnSpPr>
        <p:spPr>
          <a:xfrm>
            <a:off x="8770111" y="4804848"/>
            <a:ext cx="1044000" cy="3396"/>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55" name="直線コネクタ 54">
            <a:extLst>
              <a:ext uri="{FF2B5EF4-FFF2-40B4-BE49-F238E27FC236}">
                <a16:creationId xmlns:a16="http://schemas.microsoft.com/office/drawing/2014/main" id="{7D97AA39-2288-4CC0-9826-5CA25AC8BF24}"/>
              </a:ext>
            </a:extLst>
          </p:cNvPr>
          <p:cNvCxnSpPr>
            <a:cxnSpLocks/>
          </p:cNvCxnSpPr>
          <p:nvPr/>
        </p:nvCxnSpPr>
        <p:spPr>
          <a:xfrm>
            <a:off x="8770111" y="5087235"/>
            <a:ext cx="1044000" cy="3396"/>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59" name="直線コネクタ 58">
            <a:extLst>
              <a:ext uri="{FF2B5EF4-FFF2-40B4-BE49-F238E27FC236}">
                <a16:creationId xmlns:a16="http://schemas.microsoft.com/office/drawing/2014/main" id="{95C3C729-0213-4CCC-88C3-9856EEA9E255}"/>
              </a:ext>
            </a:extLst>
          </p:cNvPr>
          <p:cNvCxnSpPr>
            <a:cxnSpLocks/>
          </p:cNvCxnSpPr>
          <p:nvPr/>
        </p:nvCxnSpPr>
        <p:spPr>
          <a:xfrm flipH="1" flipV="1">
            <a:off x="10589974" y="4695728"/>
            <a:ext cx="165391" cy="180000"/>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62" name="直線コネクタ 61">
            <a:extLst>
              <a:ext uri="{FF2B5EF4-FFF2-40B4-BE49-F238E27FC236}">
                <a16:creationId xmlns:a16="http://schemas.microsoft.com/office/drawing/2014/main" id="{79724C48-8095-474D-AA4C-CDF3D2D0D405}"/>
              </a:ext>
            </a:extLst>
          </p:cNvPr>
          <p:cNvCxnSpPr/>
          <p:nvPr/>
        </p:nvCxnSpPr>
        <p:spPr>
          <a:xfrm flipV="1">
            <a:off x="10603421" y="4937774"/>
            <a:ext cx="165391" cy="180000"/>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65" name="直線コネクタ 64">
            <a:extLst>
              <a:ext uri="{FF2B5EF4-FFF2-40B4-BE49-F238E27FC236}">
                <a16:creationId xmlns:a16="http://schemas.microsoft.com/office/drawing/2014/main" id="{DB8E491B-D853-45A6-8077-9471012A0C93}"/>
              </a:ext>
            </a:extLst>
          </p:cNvPr>
          <p:cNvCxnSpPr>
            <a:cxnSpLocks/>
          </p:cNvCxnSpPr>
          <p:nvPr/>
        </p:nvCxnSpPr>
        <p:spPr>
          <a:xfrm>
            <a:off x="8757211" y="4273521"/>
            <a:ext cx="1044000" cy="3396"/>
          </a:xfrm>
          <a:prstGeom prst="line">
            <a:avLst/>
          </a:prstGeom>
          <a:ln w="50800"/>
        </p:spPr>
        <p:style>
          <a:lnRef idx="1">
            <a:schemeClr val="accent1"/>
          </a:lnRef>
          <a:fillRef idx="0">
            <a:schemeClr val="accent1"/>
          </a:fillRef>
          <a:effectRef idx="0">
            <a:schemeClr val="accent1"/>
          </a:effectRef>
          <a:fontRef idx="minor">
            <a:schemeClr val="tx1"/>
          </a:fontRef>
        </p:style>
      </p:cxnSp>
      <p:sp>
        <p:nvSpPr>
          <p:cNvPr id="67" name="正方形/長方形 66">
            <a:extLst>
              <a:ext uri="{FF2B5EF4-FFF2-40B4-BE49-F238E27FC236}">
                <a16:creationId xmlns:a16="http://schemas.microsoft.com/office/drawing/2014/main" id="{C8FD1D9A-4E41-4DD3-875D-56BB52B8AC7E}"/>
              </a:ext>
            </a:extLst>
          </p:cNvPr>
          <p:cNvSpPr/>
          <p:nvPr/>
        </p:nvSpPr>
        <p:spPr>
          <a:xfrm>
            <a:off x="8863943" y="4177848"/>
            <a:ext cx="864000" cy="18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8" name="直線コネクタ 67">
            <a:extLst>
              <a:ext uri="{FF2B5EF4-FFF2-40B4-BE49-F238E27FC236}">
                <a16:creationId xmlns:a16="http://schemas.microsoft.com/office/drawing/2014/main" id="{19F3C930-02E2-47E8-BEEB-75DD1B60BBF1}"/>
              </a:ext>
            </a:extLst>
          </p:cNvPr>
          <p:cNvCxnSpPr>
            <a:cxnSpLocks/>
          </p:cNvCxnSpPr>
          <p:nvPr/>
        </p:nvCxnSpPr>
        <p:spPr>
          <a:xfrm flipH="1" flipV="1">
            <a:off x="10583766" y="4166120"/>
            <a:ext cx="165391" cy="180000"/>
          </a:xfrm>
          <a:prstGeom prst="line">
            <a:avLst/>
          </a:prstGeom>
          <a:ln w="508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36216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92B20AD-40DB-4152-A10B-BF73B611E16B}"/>
              </a:ext>
            </a:extLst>
          </p:cNvPr>
          <p:cNvSpPr>
            <a:spLocks noGrp="1"/>
          </p:cNvSpPr>
          <p:nvPr>
            <p:ph type="title"/>
          </p:nvPr>
        </p:nvSpPr>
        <p:spPr/>
        <p:txBody>
          <a:bodyPr/>
          <a:lstStyle/>
          <a:p>
            <a:r>
              <a:rPr lang="en-US" altLang="ja-JP" dirty="0">
                <a:latin typeface="ＭＳ Ｐゴシック" panose="020B0600070205080204" pitchFamily="50" charset="-128"/>
                <a:ea typeface="ＭＳ Ｐゴシック" panose="020B0600070205080204" pitchFamily="50" charset="-128"/>
              </a:rPr>
              <a:t>Can you operate damper frequently?</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4" name="コンテンツ プレースホルダー 3">
            <a:extLst>
              <a:ext uri="{FF2B5EF4-FFF2-40B4-BE49-F238E27FC236}">
                <a16:creationId xmlns:a16="http://schemas.microsoft.com/office/drawing/2014/main" id="{D65054C6-F2DA-4CCC-8AFE-DBC752F074CA}"/>
              </a:ext>
            </a:extLst>
          </p:cNvPr>
          <p:cNvSpPr>
            <a:spLocks noGrp="1"/>
          </p:cNvSpPr>
          <p:nvPr>
            <p:ph idx="1"/>
          </p:nvPr>
        </p:nvSpPr>
        <p:spPr>
          <a:xfrm>
            <a:off x="818712" y="1908313"/>
            <a:ext cx="7151377" cy="4949687"/>
          </a:xfrm>
        </p:spPr>
        <p:txBody>
          <a:bodyPr>
            <a:normAutofit/>
          </a:bodyPr>
          <a:lstStyle/>
          <a:p>
            <a:r>
              <a:rPr lang="en-US" altLang="ja-JP" sz="2400" dirty="0">
                <a:latin typeface="ＭＳ Ｐゴシック" panose="020B0600070205080204" pitchFamily="50" charset="-128"/>
                <a:ea typeface="ＭＳ Ｐゴシック" panose="020B0600070205080204" pitchFamily="50" charset="-128"/>
              </a:rPr>
              <a:t>In case operating damper frequently, damper should be operated by not manual but mechanical for convenience.  </a:t>
            </a:r>
          </a:p>
          <a:p>
            <a:r>
              <a:rPr lang="en-US" altLang="ja-JP" sz="2400" dirty="0">
                <a:latin typeface="ＭＳ Ｐゴシック" panose="020B0600070205080204" pitchFamily="50" charset="-128"/>
                <a:ea typeface="ＭＳ Ｐゴシック" panose="020B0600070205080204" pitchFamily="50" charset="-128"/>
              </a:rPr>
              <a:t>MD (Motor Damper) is a kind of damper. And MD uses motor as actuator.</a:t>
            </a:r>
          </a:p>
          <a:p>
            <a:r>
              <a:rPr lang="en-US" altLang="ja-JP" sz="2400" dirty="0">
                <a:latin typeface="ＭＳ Ｐゴシック" panose="020B0600070205080204" pitchFamily="50" charset="-128"/>
                <a:ea typeface="ＭＳ Ｐゴシック" panose="020B0600070205080204" pitchFamily="50" charset="-128"/>
              </a:rPr>
              <a:t>In order to operate actuator, controller and sensor are needed. </a:t>
            </a:r>
          </a:p>
          <a:p>
            <a:r>
              <a:rPr lang="en-US" altLang="ja-JP" sz="2400" dirty="0">
                <a:latin typeface="ＭＳ Ｐゴシック" panose="020B0600070205080204" pitchFamily="50" charset="-128"/>
                <a:ea typeface="ＭＳ Ｐゴシック" panose="020B0600070205080204" pitchFamily="50" charset="-128"/>
              </a:rPr>
              <a:t>Sensor has some types, for example, pressure sensor, air velocity sensor and others.</a:t>
            </a:r>
          </a:p>
        </p:txBody>
      </p:sp>
      <p:sp>
        <p:nvSpPr>
          <p:cNvPr id="18" name="テキスト ボックス 17">
            <a:extLst>
              <a:ext uri="{FF2B5EF4-FFF2-40B4-BE49-F238E27FC236}">
                <a16:creationId xmlns:a16="http://schemas.microsoft.com/office/drawing/2014/main" id="{7CAEEE52-3D5C-463F-A962-800657D75B3D}"/>
              </a:ext>
            </a:extLst>
          </p:cNvPr>
          <p:cNvSpPr txBox="1"/>
          <p:nvPr/>
        </p:nvSpPr>
        <p:spPr>
          <a:xfrm>
            <a:off x="8878202" y="4735671"/>
            <a:ext cx="1411941" cy="461665"/>
          </a:xfrm>
          <a:prstGeom prst="rect">
            <a:avLst/>
          </a:prstGeom>
          <a:noFill/>
        </p:spPr>
        <p:txBody>
          <a:bodyPr wrap="square" rtlCol="0">
            <a:spAutoFit/>
          </a:bodyPr>
          <a:lstStyle/>
          <a:p>
            <a:r>
              <a:rPr kumimoji="1" lang="en-US" altLang="ja-JP" sz="2400" dirty="0">
                <a:latin typeface="ＭＳ Ｐゴシック" panose="020B0600070205080204" pitchFamily="50" charset="-128"/>
                <a:ea typeface="ＭＳ Ｐゴシック" panose="020B0600070205080204" pitchFamily="50" charset="-128"/>
              </a:rPr>
              <a:t>Actuator</a:t>
            </a:r>
            <a:endParaRPr kumimoji="1" lang="ja-JP" altLang="en-US" sz="2400" dirty="0">
              <a:latin typeface="ＭＳ Ｐゴシック" panose="020B0600070205080204" pitchFamily="50" charset="-128"/>
              <a:ea typeface="ＭＳ Ｐゴシック" panose="020B0600070205080204" pitchFamily="50" charset="-128"/>
            </a:endParaRPr>
          </a:p>
        </p:txBody>
      </p:sp>
      <p:sp>
        <p:nvSpPr>
          <p:cNvPr id="29" name="正方形/長方形 28">
            <a:extLst>
              <a:ext uri="{FF2B5EF4-FFF2-40B4-BE49-F238E27FC236}">
                <a16:creationId xmlns:a16="http://schemas.microsoft.com/office/drawing/2014/main" id="{98723E17-1E7F-46DF-824A-5AD964A0EEB8}"/>
              </a:ext>
            </a:extLst>
          </p:cNvPr>
          <p:cNvSpPr/>
          <p:nvPr/>
        </p:nvSpPr>
        <p:spPr>
          <a:xfrm>
            <a:off x="10095168" y="3622721"/>
            <a:ext cx="1411941" cy="860612"/>
          </a:xfrm>
          <a:prstGeom prst="rect">
            <a:avLst/>
          </a:prstGeom>
          <a:solidFill>
            <a:schemeClr val="accent4">
              <a:lumMod val="60000"/>
              <a:lumOff val="40000"/>
            </a:schemeClr>
          </a:solidFill>
          <a:ln>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entury Gothic" panose="020B0502020202020204"/>
              <a:ea typeface="ＭＳ ゴシック" panose="020B0609070205080204" pitchFamily="49" charset="-128"/>
              <a:cs typeface="+mn-cs"/>
            </a:endParaRPr>
          </a:p>
        </p:txBody>
      </p:sp>
      <p:cxnSp>
        <p:nvCxnSpPr>
          <p:cNvPr id="30" name="直線コネクタ 29">
            <a:extLst>
              <a:ext uri="{FF2B5EF4-FFF2-40B4-BE49-F238E27FC236}">
                <a16:creationId xmlns:a16="http://schemas.microsoft.com/office/drawing/2014/main" id="{C59C840A-8953-45AD-95C4-921E0E442C17}"/>
              </a:ext>
            </a:extLst>
          </p:cNvPr>
          <p:cNvCxnSpPr>
            <a:cxnSpLocks/>
          </p:cNvCxnSpPr>
          <p:nvPr/>
        </p:nvCxnSpPr>
        <p:spPr>
          <a:xfrm flipV="1">
            <a:off x="10564814" y="3774035"/>
            <a:ext cx="504000" cy="504000"/>
          </a:xfrm>
          <a:prstGeom prst="line">
            <a:avLst/>
          </a:prstGeom>
          <a:ln w="50800"/>
        </p:spPr>
        <p:style>
          <a:lnRef idx="1">
            <a:schemeClr val="accent1"/>
          </a:lnRef>
          <a:fillRef idx="0">
            <a:schemeClr val="accent1"/>
          </a:fillRef>
          <a:effectRef idx="0">
            <a:schemeClr val="accent1"/>
          </a:effectRef>
          <a:fontRef idx="minor">
            <a:schemeClr val="tx1"/>
          </a:fontRef>
        </p:style>
      </p:cxnSp>
      <p:sp>
        <p:nvSpPr>
          <p:cNvPr id="35" name="楕円 34">
            <a:extLst>
              <a:ext uri="{FF2B5EF4-FFF2-40B4-BE49-F238E27FC236}">
                <a16:creationId xmlns:a16="http://schemas.microsoft.com/office/drawing/2014/main" id="{26388FD7-FC9C-47E3-840A-EF66791428EB}"/>
              </a:ext>
            </a:extLst>
          </p:cNvPr>
          <p:cNvSpPr/>
          <p:nvPr/>
        </p:nvSpPr>
        <p:spPr>
          <a:xfrm>
            <a:off x="8982547" y="3626117"/>
            <a:ext cx="860612" cy="860612"/>
          </a:xfrm>
          <a:prstGeom prst="ellipse">
            <a:avLst/>
          </a:prstGeom>
          <a:solidFill>
            <a:schemeClr val="accent4">
              <a:lumMod val="60000"/>
              <a:lumOff val="40000"/>
            </a:schemeClr>
          </a:solidFill>
          <a:ln>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楕円 35">
            <a:extLst>
              <a:ext uri="{FF2B5EF4-FFF2-40B4-BE49-F238E27FC236}">
                <a16:creationId xmlns:a16="http://schemas.microsoft.com/office/drawing/2014/main" id="{0E40D002-C267-4FEF-8618-035580928710}"/>
              </a:ext>
            </a:extLst>
          </p:cNvPr>
          <p:cNvSpPr/>
          <p:nvPr/>
        </p:nvSpPr>
        <p:spPr>
          <a:xfrm>
            <a:off x="9037813" y="3774035"/>
            <a:ext cx="766482" cy="60160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2" name="直線コネクタ 41">
            <a:extLst>
              <a:ext uri="{FF2B5EF4-FFF2-40B4-BE49-F238E27FC236}">
                <a16:creationId xmlns:a16="http://schemas.microsoft.com/office/drawing/2014/main" id="{E25D84D1-6CF3-4FB5-B019-A09B738FA737}"/>
              </a:ext>
            </a:extLst>
          </p:cNvPr>
          <p:cNvCxnSpPr>
            <a:cxnSpLocks/>
          </p:cNvCxnSpPr>
          <p:nvPr/>
        </p:nvCxnSpPr>
        <p:spPr>
          <a:xfrm>
            <a:off x="8895222" y="4078910"/>
            <a:ext cx="1044000" cy="3396"/>
          </a:xfrm>
          <a:prstGeom prst="line">
            <a:avLst/>
          </a:prstGeom>
          <a:ln w="50800"/>
        </p:spPr>
        <p:style>
          <a:lnRef idx="1">
            <a:schemeClr val="accent1"/>
          </a:lnRef>
          <a:fillRef idx="0">
            <a:schemeClr val="accent1"/>
          </a:fillRef>
          <a:effectRef idx="0">
            <a:schemeClr val="accent1"/>
          </a:effectRef>
          <a:fontRef idx="minor">
            <a:schemeClr val="tx1"/>
          </a:fontRef>
        </p:style>
      </p:cxnSp>
      <p:sp>
        <p:nvSpPr>
          <p:cNvPr id="43" name="テキスト ボックス 42">
            <a:extLst>
              <a:ext uri="{FF2B5EF4-FFF2-40B4-BE49-F238E27FC236}">
                <a16:creationId xmlns:a16="http://schemas.microsoft.com/office/drawing/2014/main" id="{43205F28-DB7F-45D7-941C-F466E53B11A5}"/>
              </a:ext>
            </a:extLst>
          </p:cNvPr>
          <p:cNvSpPr txBox="1"/>
          <p:nvPr/>
        </p:nvSpPr>
        <p:spPr>
          <a:xfrm>
            <a:off x="8931672" y="5375571"/>
            <a:ext cx="2546789" cy="830997"/>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2400" dirty="0">
                <a:solidFill>
                  <a:prstClr val="white"/>
                </a:solidFill>
                <a:latin typeface="ＭＳ Ｐゴシック" panose="020B0600070205080204" pitchFamily="50" charset="-128"/>
                <a:ea typeface="ＭＳ Ｐゴシック" panose="020B0600070205080204" pitchFamily="50" charset="-128"/>
              </a:rPr>
              <a:t>MD</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2400" dirty="0">
                <a:solidFill>
                  <a:prstClr val="white"/>
                </a:solidFill>
                <a:latin typeface="ＭＳ Ｐゴシック" panose="020B0600070205080204" pitchFamily="50" charset="-128"/>
                <a:ea typeface="ＭＳ Ｐゴシック" panose="020B0600070205080204" pitchFamily="50" charset="-128"/>
              </a:rPr>
              <a:t>(Circular type)</a:t>
            </a:r>
            <a:endParaRPr kumimoji="1" lang="ja-JP" altLang="en-US"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47" name="正方形/長方形 46">
            <a:extLst>
              <a:ext uri="{FF2B5EF4-FFF2-40B4-BE49-F238E27FC236}">
                <a16:creationId xmlns:a16="http://schemas.microsoft.com/office/drawing/2014/main" id="{B9AB572A-1F6F-4513-AF07-2B0B39ED68A0}"/>
              </a:ext>
            </a:extLst>
          </p:cNvPr>
          <p:cNvSpPr/>
          <p:nvPr/>
        </p:nvSpPr>
        <p:spPr>
          <a:xfrm>
            <a:off x="8569917" y="3891027"/>
            <a:ext cx="288000" cy="324000"/>
          </a:xfrm>
          <a:prstGeom prst="rect">
            <a:avLst/>
          </a:prstGeom>
          <a:ln>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entury Gothic" panose="020B0502020202020204"/>
              <a:ea typeface="ＭＳ ゴシック" panose="020B0609070205080204" pitchFamily="49" charset="-128"/>
              <a:cs typeface="+mn-cs"/>
            </a:endParaRPr>
          </a:p>
        </p:txBody>
      </p:sp>
      <p:cxnSp>
        <p:nvCxnSpPr>
          <p:cNvPr id="48" name="直線矢印コネクタ 47">
            <a:extLst>
              <a:ext uri="{FF2B5EF4-FFF2-40B4-BE49-F238E27FC236}">
                <a16:creationId xmlns:a16="http://schemas.microsoft.com/office/drawing/2014/main" id="{6FDE11E9-EE11-4258-86C4-1186825CD4E5}"/>
              </a:ext>
            </a:extLst>
          </p:cNvPr>
          <p:cNvCxnSpPr>
            <a:cxnSpLocks/>
          </p:cNvCxnSpPr>
          <p:nvPr/>
        </p:nvCxnSpPr>
        <p:spPr>
          <a:xfrm flipH="1" flipV="1">
            <a:off x="8857917" y="4278035"/>
            <a:ext cx="353522" cy="513569"/>
          </a:xfrm>
          <a:prstGeom prst="straightConnector1">
            <a:avLst/>
          </a:prstGeom>
          <a:ln w="25400">
            <a:solidFill>
              <a:schemeClr val="accent6"/>
            </a:solidFill>
            <a:tailEnd type="triangle" w="lg" len="med"/>
          </a:ln>
        </p:spPr>
        <p:style>
          <a:lnRef idx="1">
            <a:schemeClr val="accent1"/>
          </a:lnRef>
          <a:fillRef idx="0">
            <a:schemeClr val="accent1"/>
          </a:fillRef>
          <a:effectRef idx="0">
            <a:schemeClr val="accent1"/>
          </a:effectRef>
          <a:fontRef idx="minor">
            <a:schemeClr val="tx1"/>
          </a:fontRef>
        </p:style>
      </p:cxnSp>
      <p:sp>
        <p:nvSpPr>
          <p:cNvPr id="49" name="正方形/長方形 48">
            <a:extLst>
              <a:ext uri="{FF2B5EF4-FFF2-40B4-BE49-F238E27FC236}">
                <a16:creationId xmlns:a16="http://schemas.microsoft.com/office/drawing/2014/main" id="{8A3478B6-A0A9-4FC9-8D5F-62EAB3D15CF8}"/>
              </a:ext>
            </a:extLst>
          </p:cNvPr>
          <p:cNvSpPr/>
          <p:nvPr/>
        </p:nvSpPr>
        <p:spPr>
          <a:xfrm>
            <a:off x="8569917" y="3126694"/>
            <a:ext cx="288000" cy="324000"/>
          </a:xfrm>
          <a:prstGeom prst="rect">
            <a:avLst/>
          </a:prstGeom>
          <a:ln>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entury Gothic" panose="020B0502020202020204"/>
              <a:ea typeface="ＭＳ ゴシック" panose="020B0609070205080204" pitchFamily="49" charset="-128"/>
              <a:cs typeface="+mn-cs"/>
            </a:endParaRPr>
          </a:p>
        </p:txBody>
      </p:sp>
      <p:sp>
        <p:nvSpPr>
          <p:cNvPr id="50" name="正方形/長方形 49">
            <a:extLst>
              <a:ext uri="{FF2B5EF4-FFF2-40B4-BE49-F238E27FC236}">
                <a16:creationId xmlns:a16="http://schemas.microsoft.com/office/drawing/2014/main" id="{00A89729-985C-41F3-8C07-51594BAC56E0}"/>
              </a:ext>
            </a:extLst>
          </p:cNvPr>
          <p:cNvSpPr/>
          <p:nvPr/>
        </p:nvSpPr>
        <p:spPr>
          <a:xfrm>
            <a:off x="8569917" y="2362361"/>
            <a:ext cx="288000" cy="324000"/>
          </a:xfrm>
          <a:prstGeom prst="rect">
            <a:avLst/>
          </a:prstGeom>
          <a:ln>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entury Gothic" panose="020B0502020202020204"/>
              <a:ea typeface="ＭＳ ゴシック" panose="020B0609070205080204" pitchFamily="49" charset="-128"/>
              <a:cs typeface="+mn-cs"/>
            </a:endParaRPr>
          </a:p>
        </p:txBody>
      </p:sp>
      <p:cxnSp>
        <p:nvCxnSpPr>
          <p:cNvPr id="51" name="直線コネクタ 50">
            <a:extLst>
              <a:ext uri="{FF2B5EF4-FFF2-40B4-BE49-F238E27FC236}">
                <a16:creationId xmlns:a16="http://schemas.microsoft.com/office/drawing/2014/main" id="{6666148D-D3F1-4499-AC5B-2C278AB852E9}"/>
              </a:ext>
            </a:extLst>
          </p:cNvPr>
          <p:cNvCxnSpPr/>
          <p:nvPr/>
        </p:nvCxnSpPr>
        <p:spPr>
          <a:xfrm>
            <a:off x="8718870" y="2749920"/>
            <a:ext cx="0" cy="360000"/>
          </a:xfrm>
          <a:prstGeom prst="line">
            <a:avLst/>
          </a:prstGeom>
          <a:ln w="50800">
            <a:solidFill>
              <a:schemeClr val="tx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2" name="直線コネクタ 51">
            <a:extLst>
              <a:ext uri="{FF2B5EF4-FFF2-40B4-BE49-F238E27FC236}">
                <a16:creationId xmlns:a16="http://schemas.microsoft.com/office/drawing/2014/main" id="{53A7D6B8-339D-4A2C-A0BD-0DC6F265219F}"/>
              </a:ext>
            </a:extLst>
          </p:cNvPr>
          <p:cNvCxnSpPr/>
          <p:nvPr/>
        </p:nvCxnSpPr>
        <p:spPr>
          <a:xfrm>
            <a:off x="8709906" y="3517580"/>
            <a:ext cx="0" cy="360000"/>
          </a:xfrm>
          <a:prstGeom prst="line">
            <a:avLst/>
          </a:prstGeom>
          <a:ln w="50800">
            <a:solidFill>
              <a:schemeClr val="tx1">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53" name="テキスト ボックス 52">
            <a:extLst>
              <a:ext uri="{FF2B5EF4-FFF2-40B4-BE49-F238E27FC236}">
                <a16:creationId xmlns:a16="http://schemas.microsoft.com/office/drawing/2014/main" id="{6638EB3C-48EF-41BD-80EF-45F003D4A16E}"/>
              </a:ext>
            </a:extLst>
          </p:cNvPr>
          <p:cNvSpPr txBox="1"/>
          <p:nvPr/>
        </p:nvSpPr>
        <p:spPr>
          <a:xfrm>
            <a:off x="8891648" y="2293528"/>
            <a:ext cx="1411941" cy="461665"/>
          </a:xfrm>
          <a:prstGeom prst="rect">
            <a:avLst/>
          </a:prstGeom>
          <a:noFill/>
        </p:spPr>
        <p:txBody>
          <a:bodyPr wrap="square" rtlCol="0">
            <a:spAutoFit/>
          </a:bodyPr>
          <a:lstStyle/>
          <a:p>
            <a:r>
              <a:rPr kumimoji="1" lang="en-US" altLang="ja-JP" sz="2400" dirty="0">
                <a:latin typeface="ＭＳ Ｐゴシック" panose="020B0600070205080204" pitchFamily="50" charset="-128"/>
                <a:ea typeface="ＭＳ Ｐゴシック" panose="020B0600070205080204" pitchFamily="50" charset="-128"/>
              </a:rPr>
              <a:t>Sensor</a:t>
            </a:r>
            <a:endParaRPr kumimoji="1" lang="ja-JP" altLang="en-US" sz="2400" dirty="0">
              <a:latin typeface="ＭＳ Ｐゴシック" panose="020B0600070205080204" pitchFamily="50" charset="-128"/>
              <a:ea typeface="ＭＳ Ｐゴシック" panose="020B0600070205080204" pitchFamily="50" charset="-128"/>
            </a:endParaRPr>
          </a:p>
        </p:txBody>
      </p:sp>
      <p:sp>
        <p:nvSpPr>
          <p:cNvPr id="54" name="テキスト ボックス 53">
            <a:extLst>
              <a:ext uri="{FF2B5EF4-FFF2-40B4-BE49-F238E27FC236}">
                <a16:creationId xmlns:a16="http://schemas.microsoft.com/office/drawing/2014/main" id="{98C70CA6-23E2-4BA5-A8EA-8080E1375405}"/>
              </a:ext>
            </a:extLst>
          </p:cNvPr>
          <p:cNvSpPr txBox="1"/>
          <p:nvPr/>
        </p:nvSpPr>
        <p:spPr>
          <a:xfrm>
            <a:off x="8891647" y="3020533"/>
            <a:ext cx="1516372" cy="461665"/>
          </a:xfrm>
          <a:prstGeom prst="rect">
            <a:avLst/>
          </a:prstGeom>
          <a:noFill/>
        </p:spPr>
        <p:txBody>
          <a:bodyPr wrap="square" rtlCol="0">
            <a:spAutoFit/>
          </a:bodyPr>
          <a:lstStyle/>
          <a:p>
            <a:r>
              <a:rPr kumimoji="1" lang="en-US" altLang="ja-JP" sz="2400" dirty="0">
                <a:latin typeface="ＭＳ Ｐゴシック" panose="020B0600070205080204" pitchFamily="50" charset="-128"/>
                <a:ea typeface="ＭＳ Ｐゴシック" panose="020B0600070205080204" pitchFamily="50" charset="-128"/>
              </a:rPr>
              <a:t>Controller</a:t>
            </a:r>
            <a:endParaRPr kumimoji="1" lang="ja-JP" altLang="en-US" sz="24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32918366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92B20AD-40DB-4152-A10B-BF73B611E16B}"/>
              </a:ext>
            </a:extLst>
          </p:cNvPr>
          <p:cNvSpPr>
            <a:spLocks noGrp="1"/>
          </p:cNvSpPr>
          <p:nvPr>
            <p:ph type="title"/>
          </p:nvPr>
        </p:nvSpPr>
        <p:spPr/>
        <p:txBody>
          <a:bodyPr/>
          <a:lstStyle/>
          <a:p>
            <a:r>
              <a:rPr lang="en-US" altLang="ja-JP" dirty="0">
                <a:latin typeface="ＭＳ Ｐゴシック" panose="020B0600070205080204" pitchFamily="50" charset="-128"/>
                <a:ea typeface="ＭＳ Ｐゴシック" panose="020B0600070205080204" pitchFamily="50" charset="-128"/>
              </a:rPr>
              <a:t>Do you know CAV</a:t>
            </a:r>
            <a:r>
              <a:rPr lang="en-US" altLang="ja-JP" sz="4000" dirty="0">
                <a:latin typeface="ＭＳ Ｐゴシック" panose="020B0600070205080204" pitchFamily="50" charset="-128"/>
                <a:ea typeface="ＭＳ Ｐゴシック" panose="020B0600070205080204" pitchFamily="50" charset="-128"/>
              </a:rPr>
              <a:t> (Constant Air Volume unit)</a:t>
            </a:r>
            <a:r>
              <a:rPr lang="en-US" altLang="ja-JP" dirty="0">
                <a:latin typeface="ＭＳ Ｐゴシック" panose="020B0600070205080204" pitchFamily="50" charset="-128"/>
                <a:ea typeface="ＭＳ Ｐゴシック" panose="020B0600070205080204" pitchFamily="50" charset="-128"/>
              </a:rPr>
              <a:t>?</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4" name="コンテンツ プレースホルダー 3">
            <a:extLst>
              <a:ext uri="{FF2B5EF4-FFF2-40B4-BE49-F238E27FC236}">
                <a16:creationId xmlns:a16="http://schemas.microsoft.com/office/drawing/2014/main" id="{D65054C6-F2DA-4CCC-8AFE-DBC752F074CA}"/>
              </a:ext>
            </a:extLst>
          </p:cNvPr>
          <p:cNvSpPr>
            <a:spLocks noGrp="1"/>
          </p:cNvSpPr>
          <p:nvPr>
            <p:ph idx="1"/>
          </p:nvPr>
        </p:nvSpPr>
        <p:spPr>
          <a:xfrm>
            <a:off x="818712" y="1908313"/>
            <a:ext cx="7151377" cy="4949687"/>
          </a:xfrm>
        </p:spPr>
        <p:txBody>
          <a:bodyPr>
            <a:normAutofit/>
          </a:bodyPr>
          <a:lstStyle/>
          <a:p>
            <a:r>
              <a:rPr lang="en-US" altLang="ja-JP" sz="2400" dirty="0">
                <a:latin typeface="ＭＳ Ｐゴシック" panose="020B0600070205080204" pitchFamily="50" charset="-128"/>
                <a:ea typeface="ＭＳ Ｐゴシック" panose="020B0600070205080204" pitchFamily="50" charset="-128"/>
              </a:rPr>
              <a:t>CAV is a kind of MD, and it has further controller and sensor. In a short ward, CAV is all in one. </a:t>
            </a:r>
          </a:p>
          <a:p>
            <a:r>
              <a:rPr lang="en-US" altLang="ja-JP" sz="2400" dirty="0">
                <a:latin typeface="ＭＳ Ｐゴシック" panose="020B0600070205080204" pitchFamily="50" charset="-128"/>
                <a:ea typeface="ＭＳ Ｐゴシック" panose="020B0600070205080204" pitchFamily="50" charset="-128"/>
              </a:rPr>
              <a:t>CAV sensor can measure air volume. Actually air volume is calculated by air velocity and duct area. And air velocity is measured by air velocity sensor, for example pitot tube, hot wire anemometer and others.</a:t>
            </a:r>
          </a:p>
          <a:p>
            <a:r>
              <a:rPr lang="en-US" altLang="ja-JP" sz="2400" dirty="0">
                <a:latin typeface="ＭＳ Ｐゴシック" panose="020B0600070205080204" pitchFamily="50" charset="-128"/>
                <a:ea typeface="ＭＳ Ｐゴシック" panose="020B0600070205080204" pitchFamily="50" charset="-128"/>
              </a:rPr>
              <a:t>Of course, if we assemble MD, controller and air volume sensor, we can make CAV. But it is more expensive and not convenient.</a:t>
            </a:r>
          </a:p>
        </p:txBody>
      </p:sp>
      <p:sp>
        <p:nvSpPr>
          <p:cNvPr id="24" name="テキスト ボックス 23">
            <a:extLst>
              <a:ext uri="{FF2B5EF4-FFF2-40B4-BE49-F238E27FC236}">
                <a16:creationId xmlns:a16="http://schemas.microsoft.com/office/drawing/2014/main" id="{77F37E80-244E-49C4-9116-F2342704ECF8}"/>
              </a:ext>
            </a:extLst>
          </p:cNvPr>
          <p:cNvSpPr txBox="1"/>
          <p:nvPr/>
        </p:nvSpPr>
        <p:spPr>
          <a:xfrm>
            <a:off x="8878202" y="4735671"/>
            <a:ext cx="1411941" cy="461665"/>
          </a:xfrm>
          <a:prstGeom prst="rect">
            <a:avLst/>
          </a:prstGeom>
          <a:noFill/>
        </p:spPr>
        <p:txBody>
          <a:bodyPr wrap="square" rtlCol="0">
            <a:spAutoFit/>
          </a:bodyPr>
          <a:lstStyle/>
          <a:p>
            <a:r>
              <a:rPr kumimoji="1" lang="en-US" altLang="ja-JP" sz="2400" dirty="0">
                <a:latin typeface="ＭＳ Ｐゴシック" panose="020B0600070205080204" pitchFamily="50" charset="-128"/>
                <a:ea typeface="ＭＳ Ｐゴシック" panose="020B0600070205080204" pitchFamily="50" charset="-128"/>
              </a:rPr>
              <a:t>Actuator</a:t>
            </a:r>
            <a:endParaRPr kumimoji="1" lang="ja-JP" altLang="en-US" sz="2400" dirty="0">
              <a:latin typeface="ＭＳ Ｐゴシック" panose="020B0600070205080204" pitchFamily="50" charset="-128"/>
              <a:ea typeface="ＭＳ Ｐゴシック" panose="020B0600070205080204" pitchFamily="50" charset="-128"/>
            </a:endParaRPr>
          </a:p>
        </p:txBody>
      </p:sp>
      <p:sp>
        <p:nvSpPr>
          <p:cNvPr id="27" name="正方形/長方形 26">
            <a:extLst>
              <a:ext uri="{FF2B5EF4-FFF2-40B4-BE49-F238E27FC236}">
                <a16:creationId xmlns:a16="http://schemas.microsoft.com/office/drawing/2014/main" id="{03FD8E6B-5B66-4C77-9F7E-D641E176B7EC}"/>
              </a:ext>
            </a:extLst>
          </p:cNvPr>
          <p:cNvSpPr/>
          <p:nvPr/>
        </p:nvSpPr>
        <p:spPr>
          <a:xfrm>
            <a:off x="10095168" y="3622721"/>
            <a:ext cx="1411941" cy="860612"/>
          </a:xfrm>
          <a:prstGeom prst="rect">
            <a:avLst/>
          </a:prstGeom>
          <a:solidFill>
            <a:schemeClr val="accent4">
              <a:lumMod val="60000"/>
              <a:lumOff val="40000"/>
            </a:schemeClr>
          </a:solidFill>
          <a:ln>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entury Gothic" panose="020B0502020202020204"/>
              <a:ea typeface="ＭＳ ゴシック" panose="020B0609070205080204" pitchFamily="49" charset="-128"/>
              <a:cs typeface="+mn-cs"/>
            </a:endParaRPr>
          </a:p>
        </p:txBody>
      </p:sp>
      <p:cxnSp>
        <p:nvCxnSpPr>
          <p:cNvPr id="28" name="直線コネクタ 27">
            <a:extLst>
              <a:ext uri="{FF2B5EF4-FFF2-40B4-BE49-F238E27FC236}">
                <a16:creationId xmlns:a16="http://schemas.microsoft.com/office/drawing/2014/main" id="{A536CFEE-8B31-4972-AA2C-B759D7DC6855}"/>
              </a:ext>
            </a:extLst>
          </p:cNvPr>
          <p:cNvCxnSpPr>
            <a:cxnSpLocks/>
          </p:cNvCxnSpPr>
          <p:nvPr/>
        </p:nvCxnSpPr>
        <p:spPr>
          <a:xfrm flipV="1">
            <a:off x="10564814" y="3774035"/>
            <a:ext cx="504000" cy="504000"/>
          </a:xfrm>
          <a:prstGeom prst="line">
            <a:avLst/>
          </a:prstGeom>
          <a:ln w="50800"/>
        </p:spPr>
        <p:style>
          <a:lnRef idx="1">
            <a:schemeClr val="accent1"/>
          </a:lnRef>
          <a:fillRef idx="0">
            <a:schemeClr val="accent1"/>
          </a:fillRef>
          <a:effectRef idx="0">
            <a:schemeClr val="accent1"/>
          </a:effectRef>
          <a:fontRef idx="minor">
            <a:schemeClr val="tx1"/>
          </a:fontRef>
        </p:style>
      </p:cxnSp>
      <p:sp>
        <p:nvSpPr>
          <p:cNvPr id="29" name="楕円 28">
            <a:extLst>
              <a:ext uri="{FF2B5EF4-FFF2-40B4-BE49-F238E27FC236}">
                <a16:creationId xmlns:a16="http://schemas.microsoft.com/office/drawing/2014/main" id="{737043FA-D4D3-4E97-8BE0-0EE479D13F45}"/>
              </a:ext>
            </a:extLst>
          </p:cNvPr>
          <p:cNvSpPr/>
          <p:nvPr/>
        </p:nvSpPr>
        <p:spPr>
          <a:xfrm>
            <a:off x="8982547" y="3626117"/>
            <a:ext cx="860612" cy="860612"/>
          </a:xfrm>
          <a:prstGeom prst="ellipse">
            <a:avLst/>
          </a:prstGeom>
          <a:solidFill>
            <a:schemeClr val="accent4">
              <a:lumMod val="60000"/>
              <a:lumOff val="40000"/>
            </a:schemeClr>
          </a:solidFill>
          <a:ln>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楕円 29">
            <a:extLst>
              <a:ext uri="{FF2B5EF4-FFF2-40B4-BE49-F238E27FC236}">
                <a16:creationId xmlns:a16="http://schemas.microsoft.com/office/drawing/2014/main" id="{099C2D38-8733-4125-9A3E-0667C7BD5D05}"/>
              </a:ext>
            </a:extLst>
          </p:cNvPr>
          <p:cNvSpPr/>
          <p:nvPr/>
        </p:nvSpPr>
        <p:spPr>
          <a:xfrm>
            <a:off x="9037813" y="3774035"/>
            <a:ext cx="766482" cy="60160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2" name="直線コネクタ 31">
            <a:extLst>
              <a:ext uri="{FF2B5EF4-FFF2-40B4-BE49-F238E27FC236}">
                <a16:creationId xmlns:a16="http://schemas.microsoft.com/office/drawing/2014/main" id="{DEE6CBD7-48D8-4610-884A-F1544613E1E6}"/>
              </a:ext>
            </a:extLst>
          </p:cNvPr>
          <p:cNvCxnSpPr>
            <a:cxnSpLocks/>
          </p:cNvCxnSpPr>
          <p:nvPr/>
        </p:nvCxnSpPr>
        <p:spPr>
          <a:xfrm>
            <a:off x="8895222" y="4078910"/>
            <a:ext cx="1044000" cy="3396"/>
          </a:xfrm>
          <a:prstGeom prst="line">
            <a:avLst/>
          </a:prstGeom>
          <a:ln w="50800"/>
        </p:spPr>
        <p:style>
          <a:lnRef idx="1">
            <a:schemeClr val="accent1"/>
          </a:lnRef>
          <a:fillRef idx="0">
            <a:schemeClr val="accent1"/>
          </a:fillRef>
          <a:effectRef idx="0">
            <a:schemeClr val="accent1"/>
          </a:effectRef>
          <a:fontRef idx="minor">
            <a:schemeClr val="tx1"/>
          </a:fontRef>
        </p:style>
      </p:cxnSp>
      <p:sp>
        <p:nvSpPr>
          <p:cNvPr id="33" name="テキスト ボックス 32">
            <a:extLst>
              <a:ext uri="{FF2B5EF4-FFF2-40B4-BE49-F238E27FC236}">
                <a16:creationId xmlns:a16="http://schemas.microsoft.com/office/drawing/2014/main" id="{BA506A65-BAF5-4A3D-A964-9296F2FB7064}"/>
              </a:ext>
            </a:extLst>
          </p:cNvPr>
          <p:cNvSpPr txBox="1"/>
          <p:nvPr/>
        </p:nvSpPr>
        <p:spPr>
          <a:xfrm>
            <a:off x="8931672" y="5375571"/>
            <a:ext cx="2546789" cy="830997"/>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2400" dirty="0">
                <a:solidFill>
                  <a:prstClr val="white"/>
                </a:solidFill>
                <a:latin typeface="ＭＳ Ｐゴシック" panose="020B0600070205080204" pitchFamily="50" charset="-128"/>
                <a:ea typeface="ＭＳ Ｐゴシック" panose="020B0600070205080204" pitchFamily="50" charset="-128"/>
              </a:rPr>
              <a:t>CAV</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2400" dirty="0">
                <a:solidFill>
                  <a:prstClr val="white"/>
                </a:solidFill>
                <a:latin typeface="ＭＳ Ｐゴシック" panose="020B0600070205080204" pitchFamily="50" charset="-128"/>
                <a:ea typeface="ＭＳ Ｐゴシック" panose="020B0600070205080204" pitchFamily="50" charset="-128"/>
              </a:rPr>
              <a:t>(Circular type)</a:t>
            </a:r>
            <a:endParaRPr kumimoji="1" lang="ja-JP" altLang="en-US"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34" name="正方形/長方形 33">
            <a:extLst>
              <a:ext uri="{FF2B5EF4-FFF2-40B4-BE49-F238E27FC236}">
                <a16:creationId xmlns:a16="http://schemas.microsoft.com/office/drawing/2014/main" id="{171DF51F-771E-4D51-BCE1-B9250B5E39D5}"/>
              </a:ext>
            </a:extLst>
          </p:cNvPr>
          <p:cNvSpPr/>
          <p:nvPr/>
        </p:nvSpPr>
        <p:spPr>
          <a:xfrm>
            <a:off x="8569917" y="3891027"/>
            <a:ext cx="288000" cy="324000"/>
          </a:xfrm>
          <a:prstGeom prst="rect">
            <a:avLst/>
          </a:prstGeom>
          <a:ln>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entury Gothic" panose="020B0502020202020204"/>
              <a:ea typeface="ＭＳ ゴシック" panose="020B0609070205080204" pitchFamily="49" charset="-128"/>
              <a:cs typeface="+mn-cs"/>
            </a:endParaRPr>
          </a:p>
        </p:txBody>
      </p:sp>
      <p:cxnSp>
        <p:nvCxnSpPr>
          <p:cNvPr id="35" name="直線矢印コネクタ 34">
            <a:extLst>
              <a:ext uri="{FF2B5EF4-FFF2-40B4-BE49-F238E27FC236}">
                <a16:creationId xmlns:a16="http://schemas.microsoft.com/office/drawing/2014/main" id="{EBD24F27-91B6-4907-BCB9-6EB3B5E21A34}"/>
              </a:ext>
            </a:extLst>
          </p:cNvPr>
          <p:cNvCxnSpPr>
            <a:cxnSpLocks/>
          </p:cNvCxnSpPr>
          <p:nvPr/>
        </p:nvCxnSpPr>
        <p:spPr>
          <a:xfrm flipH="1" flipV="1">
            <a:off x="8857917" y="4278035"/>
            <a:ext cx="353522" cy="513569"/>
          </a:xfrm>
          <a:prstGeom prst="straightConnector1">
            <a:avLst/>
          </a:prstGeom>
          <a:ln w="25400">
            <a:solidFill>
              <a:schemeClr val="accent6"/>
            </a:solidFill>
            <a:tailEnd type="triangle" w="lg" len="med"/>
          </a:ln>
        </p:spPr>
        <p:style>
          <a:lnRef idx="1">
            <a:schemeClr val="accent1"/>
          </a:lnRef>
          <a:fillRef idx="0">
            <a:schemeClr val="accent1"/>
          </a:fillRef>
          <a:effectRef idx="0">
            <a:schemeClr val="accent1"/>
          </a:effectRef>
          <a:fontRef idx="minor">
            <a:schemeClr val="tx1"/>
          </a:fontRef>
        </p:style>
      </p:cxnSp>
      <p:sp>
        <p:nvSpPr>
          <p:cNvPr id="36" name="正方形/長方形 35">
            <a:extLst>
              <a:ext uri="{FF2B5EF4-FFF2-40B4-BE49-F238E27FC236}">
                <a16:creationId xmlns:a16="http://schemas.microsoft.com/office/drawing/2014/main" id="{AE62F6DC-04CA-4B98-BAEC-21FC727C5208}"/>
              </a:ext>
            </a:extLst>
          </p:cNvPr>
          <p:cNvSpPr/>
          <p:nvPr/>
        </p:nvSpPr>
        <p:spPr>
          <a:xfrm>
            <a:off x="8569917" y="3126694"/>
            <a:ext cx="288000" cy="324000"/>
          </a:xfrm>
          <a:prstGeom prst="rect">
            <a:avLst/>
          </a:prstGeom>
          <a:ln>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entury Gothic" panose="020B0502020202020204"/>
              <a:ea typeface="ＭＳ ゴシック" panose="020B0609070205080204" pitchFamily="49" charset="-128"/>
              <a:cs typeface="+mn-cs"/>
            </a:endParaRPr>
          </a:p>
        </p:txBody>
      </p:sp>
      <p:sp>
        <p:nvSpPr>
          <p:cNvPr id="37" name="正方形/長方形 36">
            <a:extLst>
              <a:ext uri="{FF2B5EF4-FFF2-40B4-BE49-F238E27FC236}">
                <a16:creationId xmlns:a16="http://schemas.microsoft.com/office/drawing/2014/main" id="{8DAA8103-170A-4B36-858D-ED17E49138EE}"/>
              </a:ext>
            </a:extLst>
          </p:cNvPr>
          <p:cNvSpPr/>
          <p:nvPr/>
        </p:nvSpPr>
        <p:spPr>
          <a:xfrm>
            <a:off x="8569917" y="2362361"/>
            <a:ext cx="288000" cy="324000"/>
          </a:xfrm>
          <a:prstGeom prst="rect">
            <a:avLst/>
          </a:prstGeom>
          <a:ln>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entury Gothic" panose="020B0502020202020204"/>
              <a:ea typeface="ＭＳ ゴシック" panose="020B0609070205080204" pitchFamily="49" charset="-128"/>
              <a:cs typeface="+mn-cs"/>
            </a:endParaRPr>
          </a:p>
        </p:txBody>
      </p:sp>
      <p:cxnSp>
        <p:nvCxnSpPr>
          <p:cNvPr id="38" name="直線コネクタ 37">
            <a:extLst>
              <a:ext uri="{FF2B5EF4-FFF2-40B4-BE49-F238E27FC236}">
                <a16:creationId xmlns:a16="http://schemas.microsoft.com/office/drawing/2014/main" id="{49633CFB-E39C-4764-8842-1C5EA8CC372B}"/>
              </a:ext>
            </a:extLst>
          </p:cNvPr>
          <p:cNvCxnSpPr/>
          <p:nvPr/>
        </p:nvCxnSpPr>
        <p:spPr>
          <a:xfrm>
            <a:off x="8718870" y="2749920"/>
            <a:ext cx="0" cy="360000"/>
          </a:xfrm>
          <a:prstGeom prst="line">
            <a:avLst/>
          </a:prstGeom>
          <a:ln w="50800">
            <a:solidFill>
              <a:schemeClr val="tx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直線コネクタ 38">
            <a:extLst>
              <a:ext uri="{FF2B5EF4-FFF2-40B4-BE49-F238E27FC236}">
                <a16:creationId xmlns:a16="http://schemas.microsoft.com/office/drawing/2014/main" id="{3E7CA8A0-647B-45E9-8B51-7FBFB183BE4F}"/>
              </a:ext>
            </a:extLst>
          </p:cNvPr>
          <p:cNvCxnSpPr/>
          <p:nvPr/>
        </p:nvCxnSpPr>
        <p:spPr>
          <a:xfrm>
            <a:off x="8709906" y="3517580"/>
            <a:ext cx="0" cy="360000"/>
          </a:xfrm>
          <a:prstGeom prst="line">
            <a:avLst/>
          </a:prstGeom>
          <a:ln w="50800">
            <a:solidFill>
              <a:schemeClr val="tx1">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40" name="テキスト ボックス 39">
            <a:extLst>
              <a:ext uri="{FF2B5EF4-FFF2-40B4-BE49-F238E27FC236}">
                <a16:creationId xmlns:a16="http://schemas.microsoft.com/office/drawing/2014/main" id="{E8C457F9-DCEB-4F87-BC63-3752FE067C00}"/>
              </a:ext>
            </a:extLst>
          </p:cNvPr>
          <p:cNvSpPr txBox="1"/>
          <p:nvPr/>
        </p:nvSpPr>
        <p:spPr>
          <a:xfrm>
            <a:off x="8891648" y="2293528"/>
            <a:ext cx="2615455" cy="461665"/>
          </a:xfrm>
          <a:prstGeom prst="rect">
            <a:avLst/>
          </a:prstGeom>
          <a:noFill/>
        </p:spPr>
        <p:txBody>
          <a:bodyPr wrap="square" rtlCol="0">
            <a:spAutoFit/>
          </a:bodyPr>
          <a:lstStyle/>
          <a:p>
            <a:r>
              <a:rPr kumimoji="1" lang="en-US" altLang="ja-JP" sz="2400" dirty="0">
                <a:latin typeface="ＭＳ Ｐゴシック" panose="020B0600070205080204" pitchFamily="50" charset="-128"/>
                <a:ea typeface="ＭＳ Ｐゴシック" panose="020B0600070205080204" pitchFamily="50" charset="-128"/>
              </a:rPr>
              <a:t>Air volume sensor</a:t>
            </a:r>
            <a:endParaRPr kumimoji="1" lang="ja-JP" altLang="en-US" sz="2400" dirty="0">
              <a:latin typeface="ＭＳ Ｐゴシック" panose="020B0600070205080204" pitchFamily="50" charset="-128"/>
              <a:ea typeface="ＭＳ Ｐゴシック" panose="020B0600070205080204" pitchFamily="50" charset="-128"/>
            </a:endParaRPr>
          </a:p>
        </p:txBody>
      </p:sp>
      <p:sp>
        <p:nvSpPr>
          <p:cNvPr id="41" name="テキスト ボックス 40">
            <a:extLst>
              <a:ext uri="{FF2B5EF4-FFF2-40B4-BE49-F238E27FC236}">
                <a16:creationId xmlns:a16="http://schemas.microsoft.com/office/drawing/2014/main" id="{C741AB90-77F2-447F-BB5E-5BA988FD8C33}"/>
              </a:ext>
            </a:extLst>
          </p:cNvPr>
          <p:cNvSpPr txBox="1"/>
          <p:nvPr/>
        </p:nvSpPr>
        <p:spPr>
          <a:xfrm>
            <a:off x="8891647" y="3020533"/>
            <a:ext cx="1516372" cy="461665"/>
          </a:xfrm>
          <a:prstGeom prst="rect">
            <a:avLst/>
          </a:prstGeom>
          <a:noFill/>
        </p:spPr>
        <p:txBody>
          <a:bodyPr wrap="square" rtlCol="0">
            <a:spAutoFit/>
          </a:bodyPr>
          <a:lstStyle/>
          <a:p>
            <a:r>
              <a:rPr kumimoji="1" lang="en-US" altLang="ja-JP" sz="2400" dirty="0">
                <a:latin typeface="ＭＳ Ｐゴシック" panose="020B0600070205080204" pitchFamily="50" charset="-128"/>
                <a:ea typeface="ＭＳ Ｐゴシック" panose="020B0600070205080204" pitchFamily="50" charset="-128"/>
              </a:rPr>
              <a:t>Controller</a:t>
            </a:r>
            <a:endParaRPr kumimoji="1" lang="ja-JP" altLang="en-US" sz="24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6046223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92B20AD-40DB-4152-A10B-BF73B611E16B}"/>
              </a:ext>
            </a:extLst>
          </p:cNvPr>
          <p:cNvSpPr>
            <a:spLocks noGrp="1"/>
          </p:cNvSpPr>
          <p:nvPr>
            <p:ph type="title"/>
          </p:nvPr>
        </p:nvSpPr>
        <p:spPr/>
        <p:txBody>
          <a:bodyPr/>
          <a:lstStyle/>
          <a:p>
            <a:r>
              <a:rPr lang="en-US" altLang="ja-JP" dirty="0">
                <a:latin typeface="ＭＳ Ｐゴシック" panose="020B0600070205080204" pitchFamily="50" charset="-128"/>
                <a:ea typeface="ＭＳ Ｐゴシック" panose="020B0600070205080204" pitchFamily="50" charset="-128"/>
              </a:rPr>
              <a:t>One sample of CAV</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4" name="コンテンツ プレースホルダー 3">
            <a:extLst>
              <a:ext uri="{FF2B5EF4-FFF2-40B4-BE49-F238E27FC236}">
                <a16:creationId xmlns:a16="http://schemas.microsoft.com/office/drawing/2014/main" id="{D65054C6-F2DA-4CCC-8AFE-DBC752F074CA}"/>
              </a:ext>
            </a:extLst>
          </p:cNvPr>
          <p:cNvSpPr>
            <a:spLocks noGrp="1"/>
          </p:cNvSpPr>
          <p:nvPr>
            <p:ph idx="1"/>
          </p:nvPr>
        </p:nvSpPr>
        <p:spPr>
          <a:xfrm>
            <a:off x="818712" y="1908313"/>
            <a:ext cx="5095699" cy="4949687"/>
          </a:xfrm>
        </p:spPr>
        <p:txBody>
          <a:bodyPr>
            <a:normAutofit/>
          </a:bodyPr>
          <a:lstStyle/>
          <a:p>
            <a:r>
              <a:rPr lang="en-US" altLang="ja-JP" sz="2400" dirty="0">
                <a:latin typeface="ＭＳ Ｐゴシック" panose="020B0600070205080204" pitchFamily="50" charset="-128"/>
                <a:ea typeface="ＭＳ Ｐゴシック" panose="020B0600070205080204" pitchFamily="50" charset="-128"/>
              </a:rPr>
              <a:t>One of CAVs is Venturi valve manufactured by Phoenix Controls company. </a:t>
            </a:r>
          </a:p>
          <a:p>
            <a:r>
              <a:rPr lang="en-US" altLang="ja-JP" sz="2400" dirty="0">
                <a:latin typeface="ＭＳ Ｐゴシック" panose="020B0600070205080204" pitchFamily="50" charset="-128"/>
                <a:ea typeface="ＭＳ Ｐゴシック" panose="020B0600070205080204" pitchFamily="50" charset="-128"/>
              </a:rPr>
              <a:t>This CAV has unique style. A kind of balloon inside CAV has function of both blade and sensor. </a:t>
            </a:r>
            <a:endParaRPr lang="ja-JP" altLang="en-US" sz="2400" dirty="0">
              <a:latin typeface="ＭＳ Ｐゴシック" panose="020B0600070205080204" pitchFamily="50" charset="-128"/>
              <a:ea typeface="ＭＳ Ｐゴシック" panose="020B0600070205080204" pitchFamily="50" charset="-128"/>
            </a:endParaRPr>
          </a:p>
          <a:p>
            <a:r>
              <a:rPr lang="en-US" altLang="ja-JP" sz="2400" dirty="0">
                <a:latin typeface="ＭＳ Ｐゴシック" panose="020B0600070205080204" pitchFamily="50" charset="-128"/>
                <a:ea typeface="ＭＳ Ｐゴシック" panose="020B0600070205080204" pitchFamily="50" charset="-128"/>
              </a:rPr>
              <a:t>This CAV is very famous and used widely.</a:t>
            </a:r>
          </a:p>
        </p:txBody>
      </p:sp>
      <p:pic>
        <p:nvPicPr>
          <p:cNvPr id="5" name="図 4">
            <a:extLst>
              <a:ext uri="{FF2B5EF4-FFF2-40B4-BE49-F238E27FC236}">
                <a16:creationId xmlns:a16="http://schemas.microsoft.com/office/drawing/2014/main" id="{4A14A0F8-E6E6-4729-A2A3-08DC3EB1B543}"/>
              </a:ext>
            </a:extLst>
          </p:cNvPr>
          <p:cNvPicPr>
            <a:picLocks noChangeAspect="1"/>
          </p:cNvPicPr>
          <p:nvPr/>
        </p:nvPicPr>
        <p:blipFill>
          <a:blip r:embed="rId3"/>
          <a:stretch>
            <a:fillRect/>
          </a:stretch>
        </p:blipFill>
        <p:spPr>
          <a:xfrm>
            <a:off x="5914411" y="2097442"/>
            <a:ext cx="6095238" cy="4571428"/>
          </a:xfrm>
          <a:prstGeom prst="rect">
            <a:avLst/>
          </a:prstGeom>
        </p:spPr>
      </p:pic>
      <p:cxnSp>
        <p:nvCxnSpPr>
          <p:cNvPr id="7" name="直線矢印コネクタ 6">
            <a:extLst>
              <a:ext uri="{FF2B5EF4-FFF2-40B4-BE49-F238E27FC236}">
                <a16:creationId xmlns:a16="http://schemas.microsoft.com/office/drawing/2014/main" id="{D616CC63-44B8-491F-8E69-8E428728319A}"/>
              </a:ext>
            </a:extLst>
          </p:cNvPr>
          <p:cNvCxnSpPr>
            <a:cxnSpLocks/>
          </p:cNvCxnSpPr>
          <p:nvPr/>
        </p:nvCxnSpPr>
        <p:spPr>
          <a:xfrm>
            <a:off x="9225886" y="5431811"/>
            <a:ext cx="1173708"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982968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92B20AD-40DB-4152-A10B-BF73B611E16B}"/>
              </a:ext>
            </a:extLst>
          </p:cNvPr>
          <p:cNvSpPr>
            <a:spLocks noGrp="1"/>
          </p:cNvSpPr>
          <p:nvPr>
            <p:ph type="title"/>
          </p:nvPr>
        </p:nvSpPr>
        <p:spPr/>
        <p:txBody>
          <a:bodyPr/>
          <a:lstStyle/>
          <a:p>
            <a:r>
              <a:rPr lang="en-US" altLang="ja-JP" dirty="0">
                <a:latin typeface="ＭＳ Ｐゴシック" panose="020B0600070205080204" pitchFamily="50" charset="-128"/>
                <a:ea typeface="ＭＳ Ｐゴシック" panose="020B0600070205080204" pitchFamily="50" charset="-128"/>
              </a:rPr>
              <a:t>Do you know CAP</a:t>
            </a:r>
            <a:r>
              <a:rPr lang="en-US" altLang="ja-JP" sz="4000" dirty="0">
                <a:latin typeface="ＭＳ Ｐゴシック" panose="020B0600070205080204" pitchFamily="50" charset="-128"/>
                <a:ea typeface="ＭＳ Ｐゴシック" panose="020B0600070205080204" pitchFamily="50" charset="-128"/>
              </a:rPr>
              <a:t> (Constant Air Pressure unit)</a:t>
            </a:r>
            <a:r>
              <a:rPr lang="en-US" altLang="ja-JP" dirty="0">
                <a:latin typeface="ＭＳ Ｐゴシック" panose="020B0600070205080204" pitchFamily="50" charset="-128"/>
                <a:ea typeface="ＭＳ Ｐゴシック" panose="020B0600070205080204" pitchFamily="50" charset="-128"/>
              </a:rPr>
              <a:t>? I don’t know, though.</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4" name="コンテンツ プレースホルダー 3">
            <a:extLst>
              <a:ext uri="{FF2B5EF4-FFF2-40B4-BE49-F238E27FC236}">
                <a16:creationId xmlns:a16="http://schemas.microsoft.com/office/drawing/2014/main" id="{D65054C6-F2DA-4CCC-8AFE-DBC752F074CA}"/>
              </a:ext>
            </a:extLst>
          </p:cNvPr>
          <p:cNvSpPr>
            <a:spLocks noGrp="1"/>
          </p:cNvSpPr>
          <p:nvPr>
            <p:ph idx="1"/>
          </p:nvPr>
        </p:nvSpPr>
        <p:spPr>
          <a:xfrm>
            <a:off x="818712" y="1908313"/>
            <a:ext cx="7151377" cy="4949687"/>
          </a:xfrm>
        </p:spPr>
        <p:txBody>
          <a:bodyPr>
            <a:normAutofit/>
          </a:bodyPr>
          <a:lstStyle/>
          <a:p>
            <a:r>
              <a:rPr lang="en-US" altLang="ja-JP" sz="2400" dirty="0">
                <a:latin typeface="ＭＳ Ｐゴシック" panose="020B0600070205080204" pitchFamily="50" charset="-128"/>
                <a:ea typeface="ＭＳ Ｐゴシック" panose="020B0600070205080204" pitchFamily="50" charset="-128"/>
              </a:rPr>
              <a:t>If ‘</a:t>
            </a:r>
            <a:r>
              <a:rPr lang="en-US" altLang="ja-JP" sz="2400" dirty="0" err="1">
                <a:latin typeface="ＭＳ Ｐゴシック" panose="020B0600070205080204" pitchFamily="50" charset="-128"/>
                <a:ea typeface="ＭＳ Ｐゴシック" panose="020B0600070205080204" pitchFamily="50" charset="-128"/>
              </a:rPr>
              <a:t>CAP’exists</a:t>
            </a:r>
            <a:r>
              <a:rPr lang="en-US" altLang="ja-JP" sz="2400" dirty="0">
                <a:latin typeface="ＭＳ Ｐゴシック" panose="020B0600070205080204" pitchFamily="50" charset="-128"/>
                <a:ea typeface="ＭＳ Ｐゴシック" panose="020B0600070205080204" pitchFamily="50" charset="-128"/>
              </a:rPr>
              <a:t>, we can control air pressure as constant conveniently.  </a:t>
            </a:r>
          </a:p>
          <a:p>
            <a:r>
              <a:rPr lang="en-US" altLang="ja-JP" sz="2400" dirty="0">
                <a:latin typeface="ＭＳ Ｐゴシック" panose="020B0600070205080204" pitchFamily="50" charset="-128"/>
                <a:ea typeface="ＭＳ Ｐゴシック" panose="020B0600070205080204" pitchFamily="50" charset="-128"/>
              </a:rPr>
              <a:t>But CAP does not exist as product. So, we must assemble MD, controller and pressure sensor.</a:t>
            </a:r>
          </a:p>
          <a:p>
            <a:r>
              <a:rPr lang="en-US" altLang="ja-JP" sz="2400" dirty="0">
                <a:latin typeface="ＭＳ Ｐゴシック" panose="020B0600070205080204" pitchFamily="50" charset="-128"/>
                <a:ea typeface="ＭＳ Ｐゴシック" panose="020B0600070205080204" pitchFamily="50" charset="-128"/>
              </a:rPr>
              <a:t>I use word ‘CAP’ in this document temporarily.</a:t>
            </a:r>
          </a:p>
        </p:txBody>
      </p:sp>
      <p:sp>
        <p:nvSpPr>
          <p:cNvPr id="24" name="テキスト ボックス 23">
            <a:extLst>
              <a:ext uri="{FF2B5EF4-FFF2-40B4-BE49-F238E27FC236}">
                <a16:creationId xmlns:a16="http://schemas.microsoft.com/office/drawing/2014/main" id="{77F37E80-244E-49C4-9116-F2342704ECF8}"/>
              </a:ext>
            </a:extLst>
          </p:cNvPr>
          <p:cNvSpPr txBox="1"/>
          <p:nvPr/>
        </p:nvSpPr>
        <p:spPr>
          <a:xfrm>
            <a:off x="8878202" y="4735671"/>
            <a:ext cx="1411941"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Actuator</a:t>
            </a:r>
            <a:endParaRPr kumimoji="1" lang="ja-JP" altLang="en-US"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7" name="正方形/長方形 26">
            <a:extLst>
              <a:ext uri="{FF2B5EF4-FFF2-40B4-BE49-F238E27FC236}">
                <a16:creationId xmlns:a16="http://schemas.microsoft.com/office/drawing/2014/main" id="{03FD8E6B-5B66-4C77-9F7E-D641E176B7EC}"/>
              </a:ext>
            </a:extLst>
          </p:cNvPr>
          <p:cNvSpPr/>
          <p:nvPr/>
        </p:nvSpPr>
        <p:spPr>
          <a:xfrm>
            <a:off x="10095168" y="3622721"/>
            <a:ext cx="1411941" cy="860612"/>
          </a:xfrm>
          <a:prstGeom prst="rect">
            <a:avLst/>
          </a:prstGeom>
          <a:solidFill>
            <a:schemeClr val="accent4">
              <a:lumMod val="60000"/>
              <a:lumOff val="40000"/>
            </a:schemeClr>
          </a:solidFill>
          <a:ln>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entury Gothic" panose="020B0502020202020204"/>
              <a:ea typeface="ＭＳ ゴシック" panose="020B0609070205080204" pitchFamily="49" charset="-128"/>
              <a:cs typeface="+mn-cs"/>
            </a:endParaRPr>
          </a:p>
        </p:txBody>
      </p:sp>
      <p:cxnSp>
        <p:nvCxnSpPr>
          <p:cNvPr id="28" name="直線コネクタ 27">
            <a:extLst>
              <a:ext uri="{FF2B5EF4-FFF2-40B4-BE49-F238E27FC236}">
                <a16:creationId xmlns:a16="http://schemas.microsoft.com/office/drawing/2014/main" id="{A536CFEE-8B31-4972-AA2C-B759D7DC6855}"/>
              </a:ext>
            </a:extLst>
          </p:cNvPr>
          <p:cNvCxnSpPr>
            <a:cxnSpLocks/>
          </p:cNvCxnSpPr>
          <p:nvPr/>
        </p:nvCxnSpPr>
        <p:spPr>
          <a:xfrm flipV="1">
            <a:off x="10564814" y="3774035"/>
            <a:ext cx="504000" cy="504000"/>
          </a:xfrm>
          <a:prstGeom prst="line">
            <a:avLst/>
          </a:prstGeom>
          <a:ln w="50800"/>
        </p:spPr>
        <p:style>
          <a:lnRef idx="1">
            <a:schemeClr val="accent1"/>
          </a:lnRef>
          <a:fillRef idx="0">
            <a:schemeClr val="accent1"/>
          </a:fillRef>
          <a:effectRef idx="0">
            <a:schemeClr val="accent1"/>
          </a:effectRef>
          <a:fontRef idx="minor">
            <a:schemeClr val="tx1"/>
          </a:fontRef>
        </p:style>
      </p:cxnSp>
      <p:sp>
        <p:nvSpPr>
          <p:cNvPr id="29" name="楕円 28">
            <a:extLst>
              <a:ext uri="{FF2B5EF4-FFF2-40B4-BE49-F238E27FC236}">
                <a16:creationId xmlns:a16="http://schemas.microsoft.com/office/drawing/2014/main" id="{737043FA-D4D3-4E97-8BE0-0EE479D13F45}"/>
              </a:ext>
            </a:extLst>
          </p:cNvPr>
          <p:cNvSpPr/>
          <p:nvPr/>
        </p:nvSpPr>
        <p:spPr>
          <a:xfrm>
            <a:off x="8982547" y="3626117"/>
            <a:ext cx="860612" cy="860612"/>
          </a:xfrm>
          <a:prstGeom prst="ellipse">
            <a:avLst/>
          </a:prstGeom>
          <a:solidFill>
            <a:schemeClr val="accent4">
              <a:lumMod val="60000"/>
              <a:lumOff val="40000"/>
            </a:schemeClr>
          </a:solidFill>
          <a:ln>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entury Gothic" panose="020B0502020202020204"/>
              <a:ea typeface="ＭＳ ゴシック" panose="020B0609070205080204" pitchFamily="49" charset="-128"/>
              <a:cs typeface="+mn-cs"/>
            </a:endParaRPr>
          </a:p>
        </p:txBody>
      </p:sp>
      <p:sp>
        <p:nvSpPr>
          <p:cNvPr id="30" name="楕円 29">
            <a:extLst>
              <a:ext uri="{FF2B5EF4-FFF2-40B4-BE49-F238E27FC236}">
                <a16:creationId xmlns:a16="http://schemas.microsoft.com/office/drawing/2014/main" id="{099C2D38-8733-4125-9A3E-0667C7BD5D05}"/>
              </a:ext>
            </a:extLst>
          </p:cNvPr>
          <p:cNvSpPr/>
          <p:nvPr/>
        </p:nvSpPr>
        <p:spPr>
          <a:xfrm>
            <a:off x="9037813" y="3774035"/>
            <a:ext cx="766482" cy="60160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entury Gothic" panose="020B0502020202020204"/>
              <a:ea typeface="ＭＳ ゴシック" panose="020B0609070205080204" pitchFamily="49" charset="-128"/>
              <a:cs typeface="+mn-cs"/>
            </a:endParaRPr>
          </a:p>
        </p:txBody>
      </p:sp>
      <p:cxnSp>
        <p:nvCxnSpPr>
          <p:cNvPr id="32" name="直線コネクタ 31">
            <a:extLst>
              <a:ext uri="{FF2B5EF4-FFF2-40B4-BE49-F238E27FC236}">
                <a16:creationId xmlns:a16="http://schemas.microsoft.com/office/drawing/2014/main" id="{DEE6CBD7-48D8-4610-884A-F1544613E1E6}"/>
              </a:ext>
            </a:extLst>
          </p:cNvPr>
          <p:cNvCxnSpPr>
            <a:cxnSpLocks/>
          </p:cNvCxnSpPr>
          <p:nvPr/>
        </p:nvCxnSpPr>
        <p:spPr>
          <a:xfrm>
            <a:off x="8895222" y="4078910"/>
            <a:ext cx="1044000" cy="3396"/>
          </a:xfrm>
          <a:prstGeom prst="line">
            <a:avLst/>
          </a:prstGeom>
          <a:ln w="50800"/>
        </p:spPr>
        <p:style>
          <a:lnRef idx="1">
            <a:schemeClr val="accent1"/>
          </a:lnRef>
          <a:fillRef idx="0">
            <a:schemeClr val="accent1"/>
          </a:fillRef>
          <a:effectRef idx="0">
            <a:schemeClr val="accent1"/>
          </a:effectRef>
          <a:fontRef idx="minor">
            <a:schemeClr val="tx1"/>
          </a:fontRef>
        </p:style>
      </p:cxnSp>
      <p:sp>
        <p:nvSpPr>
          <p:cNvPr id="33" name="テキスト ボックス 32">
            <a:extLst>
              <a:ext uri="{FF2B5EF4-FFF2-40B4-BE49-F238E27FC236}">
                <a16:creationId xmlns:a16="http://schemas.microsoft.com/office/drawing/2014/main" id="{BA506A65-BAF5-4A3D-A964-9296F2FB7064}"/>
              </a:ext>
            </a:extLst>
          </p:cNvPr>
          <p:cNvSpPr txBox="1"/>
          <p:nvPr/>
        </p:nvSpPr>
        <p:spPr>
          <a:xfrm>
            <a:off x="8931672" y="5375571"/>
            <a:ext cx="2546789" cy="830997"/>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‘CAP’</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(Circular type)</a:t>
            </a:r>
            <a:endParaRPr kumimoji="1" lang="ja-JP" altLang="en-US"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34" name="正方形/長方形 33">
            <a:extLst>
              <a:ext uri="{FF2B5EF4-FFF2-40B4-BE49-F238E27FC236}">
                <a16:creationId xmlns:a16="http://schemas.microsoft.com/office/drawing/2014/main" id="{171DF51F-771E-4D51-BCE1-B9250B5E39D5}"/>
              </a:ext>
            </a:extLst>
          </p:cNvPr>
          <p:cNvSpPr/>
          <p:nvPr/>
        </p:nvSpPr>
        <p:spPr>
          <a:xfrm>
            <a:off x="8569917" y="3891027"/>
            <a:ext cx="288000" cy="324000"/>
          </a:xfrm>
          <a:prstGeom prst="rect">
            <a:avLst/>
          </a:prstGeom>
          <a:ln>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entury Gothic" panose="020B0502020202020204"/>
              <a:ea typeface="ＭＳ ゴシック" panose="020B0609070205080204" pitchFamily="49" charset="-128"/>
              <a:cs typeface="+mn-cs"/>
            </a:endParaRPr>
          </a:p>
        </p:txBody>
      </p:sp>
      <p:cxnSp>
        <p:nvCxnSpPr>
          <p:cNvPr id="35" name="直線矢印コネクタ 34">
            <a:extLst>
              <a:ext uri="{FF2B5EF4-FFF2-40B4-BE49-F238E27FC236}">
                <a16:creationId xmlns:a16="http://schemas.microsoft.com/office/drawing/2014/main" id="{EBD24F27-91B6-4907-BCB9-6EB3B5E21A34}"/>
              </a:ext>
            </a:extLst>
          </p:cNvPr>
          <p:cNvCxnSpPr>
            <a:cxnSpLocks/>
          </p:cNvCxnSpPr>
          <p:nvPr/>
        </p:nvCxnSpPr>
        <p:spPr>
          <a:xfrm flipH="1" flipV="1">
            <a:off x="8857917" y="4278035"/>
            <a:ext cx="353522" cy="513569"/>
          </a:xfrm>
          <a:prstGeom prst="straightConnector1">
            <a:avLst/>
          </a:prstGeom>
          <a:ln w="25400">
            <a:solidFill>
              <a:schemeClr val="accent6"/>
            </a:solidFill>
            <a:tailEnd type="triangle" w="lg" len="med"/>
          </a:ln>
        </p:spPr>
        <p:style>
          <a:lnRef idx="1">
            <a:schemeClr val="accent1"/>
          </a:lnRef>
          <a:fillRef idx="0">
            <a:schemeClr val="accent1"/>
          </a:fillRef>
          <a:effectRef idx="0">
            <a:schemeClr val="accent1"/>
          </a:effectRef>
          <a:fontRef idx="minor">
            <a:schemeClr val="tx1"/>
          </a:fontRef>
        </p:style>
      </p:cxnSp>
      <p:sp>
        <p:nvSpPr>
          <p:cNvPr id="36" name="正方形/長方形 35">
            <a:extLst>
              <a:ext uri="{FF2B5EF4-FFF2-40B4-BE49-F238E27FC236}">
                <a16:creationId xmlns:a16="http://schemas.microsoft.com/office/drawing/2014/main" id="{AE62F6DC-04CA-4B98-BAEC-21FC727C5208}"/>
              </a:ext>
            </a:extLst>
          </p:cNvPr>
          <p:cNvSpPr/>
          <p:nvPr/>
        </p:nvSpPr>
        <p:spPr>
          <a:xfrm>
            <a:off x="8569917" y="3126694"/>
            <a:ext cx="288000" cy="324000"/>
          </a:xfrm>
          <a:prstGeom prst="rect">
            <a:avLst/>
          </a:prstGeom>
          <a:ln>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entury Gothic" panose="020B0502020202020204"/>
              <a:ea typeface="ＭＳ ゴシック" panose="020B0609070205080204" pitchFamily="49" charset="-128"/>
              <a:cs typeface="+mn-cs"/>
            </a:endParaRPr>
          </a:p>
        </p:txBody>
      </p:sp>
      <p:sp>
        <p:nvSpPr>
          <p:cNvPr id="37" name="正方形/長方形 36">
            <a:extLst>
              <a:ext uri="{FF2B5EF4-FFF2-40B4-BE49-F238E27FC236}">
                <a16:creationId xmlns:a16="http://schemas.microsoft.com/office/drawing/2014/main" id="{8DAA8103-170A-4B36-858D-ED17E49138EE}"/>
              </a:ext>
            </a:extLst>
          </p:cNvPr>
          <p:cNvSpPr/>
          <p:nvPr/>
        </p:nvSpPr>
        <p:spPr>
          <a:xfrm>
            <a:off x="8569917" y="2362361"/>
            <a:ext cx="288000" cy="324000"/>
          </a:xfrm>
          <a:prstGeom prst="rect">
            <a:avLst/>
          </a:prstGeom>
          <a:ln>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entury Gothic" panose="020B0502020202020204"/>
              <a:ea typeface="ＭＳ ゴシック" panose="020B0609070205080204" pitchFamily="49" charset="-128"/>
              <a:cs typeface="+mn-cs"/>
            </a:endParaRPr>
          </a:p>
        </p:txBody>
      </p:sp>
      <p:cxnSp>
        <p:nvCxnSpPr>
          <p:cNvPr id="38" name="直線コネクタ 37">
            <a:extLst>
              <a:ext uri="{FF2B5EF4-FFF2-40B4-BE49-F238E27FC236}">
                <a16:creationId xmlns:a16="http://schemas.microsoft.com/office/drawing/2014/main" id="{49633CFB-E39C-4764-8842-1C5EA8CC372B}"/>
              </a:ext>
            </a:extLst>
          </p:cNvPr>
          <p:cNvCxnSpPr/>
          <p:nvPr/>
        </p:nvCxnSpPr>
        <p:spPr>
          <a:xfrm>
            <a:off x="8718870" y="2749920"/>
            <a:ext cx="0" cy="360000"/>
          </a:xfrm>
          <a:prstGeom prst="line">
            <a:avLst/>
          </a:prstGeom>
          <a:ln w="50800">
            <a:solidFill>
              <a:schemeClr val="tx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直線コネクタ 38">
            <a:extLst>
              <a:ext uri="{FF2B5EF4-FFF2-40B4-BE49-F238E27FC236}">
                <a16:creationId xmlns:a16="http://schemas.microsoft.com/office/drawing/2014/main" id="{3E7CA8A0-647B-45E9-8B51-7FBFB183BE4F}"/>
              </a:ext>
            </a:extLst>
          </p:cNvPr>
          <p:cNvCxnSpPr/>
          <p:nvPr/>
        </p:nvCxnSpPr>
        <p:spPr>
          <a:xfrm>
            <a:off x="8709906" y="3517580"/>
            <a:ext cx="0" cy="360000"/>
          </a:xfrm>
          <a:prstGeom prst="line">
            <a:avLst/>
          </a:prstGeom>
          <a:ln w="50800">
            <a:solidFill>
              <a:schemeClr val="tx1">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40" name="テキスト ボックス 39">
            <a:extLst>
              <a:ext uri="{FF2B5EF4-FFF2-40B4-BE49-F238E27FC236}">
                <a16:creationId xmlns:a16="http://schemas.microsoft.com/office/drawing/2014/main" id="{E8C457F9-DCEB-4F87-BC63-3752FE067C00}"/>
              </a:ext>
            </a:extLst>
          </p:cNvPr>
          <p:cNvSpPr txBox="1"/>
          <p:nvPr/>
        </p:nvSpPr>
        <p:spPr>
          <a:xfrm>
            <a:off x="8891649" y="2293528"/>
            <a:ext cx="2713164"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Air pressure sensor</a:t>
            </a:r>
            <a:endParaRPr kumimoji="1" lang="ja-JP" altLang="en-US"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41" name="テキスト ボックス 40">
            <a:extLst>
              <a:ext uri="{FF2B5EF4-FFF2-40B4-BE49-F238E27FC236}">
                <a16:creationId xmlns:a16="http://schemas.microsoft.com/office/drawing/2014/main" id="{C741AB90-77F2-447F-BB5E-5BA988FD8C33}"/>
              </a:ext>
            </a:extLst>
          </p:cNvPr>
          <p:cNvSpPr txBox="1"/>
          <p:nvPr/>
        </p:nvSpPr>
        <p:spPr>
          <a:xfrm>
            <a:off x="8891647" y="3020533"/>
            <a:ext cx="1516372"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Controller</a:t>
            </a:r>
            <a:endParaRPr kumimoji="1" lang="ja-JP" altLang="en-US"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Tree>
    <p:extLst>
      <p:ext uri="{BB962C8B-B14F-4D97-AF65-F5344CB8AC3E}">
        <p14:creationId xmlns:p14="http://schemas.microsoft.com/office/powerpoint/2010/main" val="2497202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クォータブル">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クォータブル</Template>
  <TotalTime>3712</TotalTime>
  <Words>3590</Words>
  <Application>Microsoft Office PowerPoint</Application>
  <PresentationFormat>ワイド画面</PresentationFormat>
  <Paragraphs>293</Paragraphs>
  <Slides>20</Slides>
  <Notes>20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20</vt:i4>
      </vt:variant>
    </vt:vector>
  </HeadingPairs>
  <TitlesOfParts>
    <vt:vector size="25" baseType="lpstr">
      <vt:lpstr>ＭＳ Ｐゴシック</vt:lpstr>
      <vt:lpstr>游ゴシック</vt:lpstr>
      <vt:lpstr>Century Gothic</vt:lpstr>
      <vt:lpstr>Wingdings 2</vt:lpstr>
      <vt:lpstr>クォータブル</vt:lpstr>
      <vt:lpstr>Room pressure control and  Air volume control  in BSL3 lab</vt:lpstr>
      <vt:lpstr>Room pressure control and Air volume control</vt:lpstr>
      <vt:lpstr>Do you know Damper?</vt:lpstr>
      <vt:lpstr>Damper Control Characteristic</vt:lpstr>
      <vt:lpstr>What kind of damper is proper for control?</vt:lpstr>
      <vt:lpstr>Can you operate damper frequently?</vt:lpstr>
      <vt:lpstr>Do you know CAV (Constant Air Volume unit)?</vt:lpstr>
      <vt:lpstr>One sample of CAV</vt:lpstr>
      <vt:lpstr>Do you know CAP (Constant Air Pressure unit)? I don’t know, though.</vt:lpstr>
      <vt:lpstr>Pressure sensor</vt:lpstr>
      <vt:lpstr>Combination of CAV and CAP</vt:lpstr>
      <vt:lpstr>Combination of CAV - CAP </vt:lpstr>
      <vt:lpstr>Combination of CAP - CAV </vt:lpstr>
      <vt:lpstr>Combination of CAV – CAV, What ?</vt:lpstr>
      <vt:lpstr>Leakage Air</vt:lpstr>
      <vt:lpstr>Cooperation between ‘CAP’ and CAV</vt:lpstr>
      <vt:lpstr>Operation speed of ‘CAP’and CAV</vt:lpstr>
      <vt:lpstr>When opening / closing door</vt:lpstr>
      <vt:lpstr>My Trial</vt:lpstr>
      <vt:lpstr>End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Detail of HEPA filter</dc:title>
  <dc:creator>三木 秀樹</dc:creator>
  <cp:lastModifiedBy>HIDEKI MIKI</cp:lastModifiedBy>
  <cp:revision>187</cp:revision>
  <dcterms:created xsi:type="dcterms:W3CDTF">2019-06-28T02:15:31Z</dcterms:created>
  <dcterms:modified xsi:type="dcterms:W3CDTF">2023-12-26T01:20:24Z</dcterms:modified>
</cp:coreProperties>
</file>